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307" r:id="rId3"/>
    <p:sldId id="259" r:id="rId4"/>
    <p:sldId id="309" r:id="rId5"/>
    <p:sldId id="295" r:id="rId6"/>
    <p:sldId id="296" r:id="rId7"/>
    <p:sldId id="282" r:id="rId8"/>
    <p:sldId id="281" r:id="rId9"/>
    <p:sldId id="283" r:id="rId10"/>
    <p:sldId id="285" r:id="rId11"/>
    <p:sldId id="286" r:id="rId12"/>
    <p:sldId id="287" r:id="rId13"/>
    <p:sldId id="288" r:id="rId14"/>
    <p:sldId id="297" r:id="rId15"/>
    <p:sldId id="277" r:id="rId16"/>
    <p:sldId id="289" r:id="rId17"/>
    <p:sldId id="298" r:id="rId18"/>
    <p:sldId id="279" r:id="rId19"/>
    <p:sldId id="299" r:id="rId20"/>
    <p:sldId id="290" r:id="rId21"/>
    <p:sldId id="300" r:id="rId22"/>
    <p:sldId id="303" r:id="rId23"/>
    <p:sldId id="291" r:id="rId24"/>
    <p:sldId id="292" r:id="rId25"/>
    <p:sldId id="293" r:id="rId26"/>
    <p:sldId id="305" r:id="rId27"/>
    <p:sldId id="304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49" autoAdjust="0"/>
  </p:normalViewPr>
  <p:slideViewPr>
    <p:cSldViewPr snapToGrid="0">
      <p:cViewPr varScale="1">
        <p:scale>
          <a:sx n="95" d="100"/>
          <a:sy n="95" d="100"/>
        </p:scale>
        <p:origin x="-32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C837-A501-498F-93EB-A51E45ECA1D7}" type="datetimeFigureOut">
              <a:rPr lang="hu-HU" smtClean="0"/>
              <a:t>28/09/21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8908-CD68-47A8-8F18-06B9D9E253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56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18E90E-92B8-4D46-9DE4-E1FE2D2E0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D0C7CBEE-2CC0-4F8D-8EA0-7071311B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48E00ED-8CBC-404A-9DE0-6700669B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948C-E5CA-4B15-A97F-9D07DAB521B6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FC98885-7196-44E0-B653-BD04D39E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4F2F940-B828-4661-AE84-4AEADE75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60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AAEAB1-81A6-41B7-8F89-40F5C688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026CA767-235A-4B9B-BE71-3FCCFBD43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77B192D-98CF-4938-9DF2-074EA5CA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42D7-1695-4C17-B3B9-D2C2E12409E3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D993FEC-E697-41D0-89AB-5D28E68D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EA0FDA8-1951-45E7-BEC6-C4E7FA17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03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7907A976-7D2D-4DB3-B3F2-621250A6B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1F040570-5261-4321-8897-C13DE97F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44C00C-71DE-4D88-890C-118403E2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0BBA-0C11-4396-867D-2436428F2B08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31F25A7-9889-4D0E-A81A-E10B8C8B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7BCCAEA-133A-4934-B331-DEA2D53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2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6BDBEDC-DD04-43FC-BCB6-901A6F37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DD42BC3-F5D1-478D-85B0-10B1FD35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B2FBAB0-D7A1-4A92-BF0E-4C3571E1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041A-D9D6-4B3A-AA7D-63647416A016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084E8EF-A681-4451-A459-95D407B1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C9D544E-621F-4940-BA9E-D128D16C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458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1C70AC-DDDA-4AB2-BD0B-404008D2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041F024-CC3A-4552-8830-156A8B98E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AE485B2-D8DE-4163-ABB7-BB03A87B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3CF5-42C1-4D65-8A29-779154152B03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D333E1E-680A-4915-BD61-506DCF9E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9CB46E0-8680-4718-8C84-E045D981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581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857D4DF-B679-4306-944C-9F31BC9C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D072965-774C-411A-8E46-30573D9BF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7D47E93-2D02-4395-A513-A2347608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C58BF5E-A0A8-4591-9421-A7A72141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7B71-0D3C-40C0-BED7-2D4F91AFB396}" type="datetime1">
              <a:rPr lang="de-AT" smtClean="0"/>
              <a:t>28/09/21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1267585-6B66-4D96-9CA1-07FF0686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63E4431-3B22-4ADB-B1AC-F1737C0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497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D9329B5-BE54-4911-A3ED-7ADBA7AA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418DBDE-C142-422B-B907-9FB6DD931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F77DF853-AD5D-45EA-B2B9-C1BDCCF83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E821FAC8-2B4B-4920-90B8-D137F94D5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4AD07DD-ECFB-4EC7-A0E7-D7909388E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8EAF0497-8680-4518-A77B-1F79C7D3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DB7-4EF7-4A68-B492-4CCF28CFCC29}" type="datetime1">
              <a:rPr lang="de-AT" smtClean="0"/>
              <a:t>28/09/21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F349C846-BC29-4A93-AF2F-EAFD4659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52920069-CA4D-4EF4-B21B-4F23490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0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800892-7CDE-42DD-99D4-8BEA9DB7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E72E1C9-B61E-4B6A-ADEF-33229329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8F85-3C1B-4277-87AC-A7381F67AB2C}" type="datetime1">
              <a:rPr lang="de-AT" smtClean="0"/>
              <a:t>28/09/21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5F8190D-6522-4C4F-8122-014D51A6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CD20D22-AEA9-4DD0-87B0-3CE25997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14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4FD731D5-5E41-41C0-AFE3-BB0CCCF7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0199-0418-4DBA-8CC0-B08AD61027AA}" type="datetime1">
              <a:rPr lang="de-AT" smtClean="0"/>
              <a:t>28/09/21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C470F9EC-3486-4F98-958F-F27D181C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0900742-13E9-4DC4-85E2-2832C4B0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963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8B513F-AA34-4E0C-9D5B-F2049510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5F33116-8DFE-48F7-A7ED-27D88D73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C10851E-868F-4133-9354-92A2AFB8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6DBFF2F9-FC20-4FA4-A469-292C478D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74B0-30B8-4929-B806-9065BFF9A20F}" type="datetime1">
              <a:rPr lang="de-AT" smtClean="0"/>
              <a:t>28/09/21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97733BF5-B9A0-4036-831B-CEA98FC4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E90C343-E2BE-4D22-A06C-B125AE41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96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FF5F0D7-57CA-406C-9F68-0DB9F87E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FDB93C3F-B5D9-477E-9570-7B9E1EC54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C524E447-C722-44E3-9333-E6D525F5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F5733AC4-0821-4C09-80DB-74E11309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917F-8BDF-4D09-B9D6-32C99C6A7DAA}" type="datetime1">
              <a:rPr lang="de-AT" smtClean="0"/>
              <a:t>28/09/21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C1071EE2-730D-40BA-B19F-9F57C3D8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EEA260A-3D1D-49A8-A316-72F5CD7B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837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51D826BD-91BC-47CB-9260-E1CD89A6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DFBC2FD-23E3-4BAB-A971-F3C02F3F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A1C46B4-0CBA-4149-B189-32D030326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E6CE-EC2E-4297-842B-0E8887A70A32}" type="datetime1">
              <a:rPr lang="de-AT" smtClean="0"/>
              <a:t>28/09/21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17A6AD9-4CE4-43FB-9932-39D045ED0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DE08EB5-ED18-4557-A3F4-46F522EBA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E9DA-0CC2-4A9E-A617-0548961698A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32017R1939&amp;from=EN" TargetMode="External"/><Relationship Id="rId4" Type="http://schemas.openxmlformats.org/officeDocument/2006/relationships/hyperlink" Target="https://eur-lex.europa.eu/legal-content/EN/TXT/PDF/?uri=CELEX:32017L1371&amp;from=FR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75F526-3F3A-40A2-9908-819897A9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05" y="2575762"/>
            <a:ext cx="10515600" cy="1403384"/>
          </a:xfrm>
        </p:spPr>
        <p:txBody>
          <a:bodyPr>
            <a:normAutofit fontScale="90000"/>
          </a:bodyPr>
          <a:lstStyle/>
          <a:p>
            <a:r>
              <a:rPr lang="cs-CZ" sz="6700" b="1" dirty="0" smtClean="0">
                <a:ln w="1016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Pravomoci EPPO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5A0C9393-C377-422F-BA62-362E6EF2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201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25" y="324666"/>
            <a:ext cx="10515600" cy="1325563"/>
          </a:xfrm>
        </p:spPr>
        <p:txBody>
          <a:bodyPr/>
          <a:lstStyle/>
          <a:p>
            <a:r>
              <a:rPr lang="cs-CZ" b="1" smtClean="0"/>
              <a:t>Věcná příslušnost V</a:t>
            </a:r>
            <a:r>
              <a:rPr lang="cs-CZ" b="1" noProof="0" smtClean="0"/>
              <a:t> – zločinné spolčení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25" y="1827620"/>
            <a:ext cx="988053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cs-CZ" b="1" dirty="0"/>
              <a:t>Účast na zločinném </a:t>
            </a:r>
            <a:r>
              <a:rPr lang="cs-CZ" b="1" dirty="0" smtClean="0"/>
              <a:t>spolčení</a:t>
            </a:r>
            <a:r>
              <a:rPr lang="cs-CZ" b="1" noProof="0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definována </a:t>
            </a:r>
            <a:r>
              <a:rPr lang="cs-CZ" dirty="0"/>
              <a:t>v rámcovém rozhodnutí 2008/841/SVV, jak je provedeno ve vnitrostátním </a:t>
            </a:r>
            <a:r>
              <a:rPr lang="cs-CZ" dirty="0" smtClean="0"/>
              <a:t>právu</a:t>
            </a:r>
            <a:r>
              <a:rPr lang="cs-CZ" noProof="0" dirty="0" smtClean="0"/>
              <a:t>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zločinným spolčením </a:t>
            </a:r>
            <a:r>
              <a:rPr lang="cs-CZ" dirty="0"/>
              <a:t>se rozumí časově omezené strukturované sdružení více než dvou osob, které jednají ve vzájemné shodě za účelem páchání trestných činů, za něž lze uložit trest odnětí svobody nebo trest odnětí svobody s horní hranicí trestní sazby nejméně čtyři roky nebo přísnější trest, s cílem získat přímo nebo nepřímo finanční nebo jiný majetkový prospěch</a:t>
            </a:r>
            <a:r>
              <a:rPr lang="cs-CZ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strukturovaným sdružením </a:t>
            </a:r>
            <a:r>
              <a:rPr lang="cs-CZ" dirty="0"/>
              <a:t>se rozumí sdružení, které nevzniklo náhodně za účelem bezprostředního spáchání trestného činu, ani nemusí mít formálně vymezené role svých členů, kontinuitu členství nebo rozvinutou strukturu.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pokud je těžištěm trestné činnosti </a:t>
            </a:r>
            <a:r>
              <a:rPr lang="cs-CZ" dirty="0" smtClean="0"/>
              <a:t>tohoto zločinného spolčení páchání </a:t>
            </a:r>
            <a:r>
              <a:rPr lang="cs-CZ" dirty="0"/>
              <a:t>jakéhokoli trestného činu </a:t>
            </a:r>
            <a:r>
              <a:rPr lang="cs-CZ" dirty="0" smtClean="0"/>
              <a:t>PIF</a:t>
            </a:r>
            <a:endParaRPr lang="cs-CZ" dirty="0"/>
          </a:p>
          <a:p>
            <a:pPr marL="0" indent="0">
              <a:buNone/>
              <a:defRPr/>
            </a:pPr>
            <a:endParaRPr lang="cs-CZ" noProof="0" dirty="0" smtClean="0"/>
          </a:p>
          <a:p>
            <a:pPr marL="457200" lvl="1" indent="0">
              <a:buNone/>
              <a:defRPr/>
            </a:pPr>
            <a:endParaRPr lang="cs-CZ" noProof="0" dirty="0" smtClean="0"/>
          </a:p>
          <a:p>
            <a:pPr>
              <a:defRPr/>
            </a:pPr>
            <a:endParaRPr lang="cs-CZ" noProof="0" dirty="0" smtClean="0"/>
          </a:p>
          <a:p>
            <a:pPr>
              <a:defRPr/>
            </a:pPr>
            <a:endParaRPr lang="cs-CZ" noProof="0" dirty="0" smtClean="0"/>
          </a:p>
          <a:p>
            <a:endParaRPr lang="cs-CZ" noProof="0" dirty="0" smtClean="0"/>
          </a:p>
          <a:p>
            <a:endParaRPr lang="cs-CZ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D676A0F-494C-4262-A590-4FD1002D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58" y="272256"/>
            <a:ext cx="9921591" cy="1325563"/>
          </a:xfrm>
        </p:spPr>
        <p:txBody>
          <a:bodyPr/>
          <a:lstStyle/>
          <a:p>
            <a:r>
              <a:rPr lang="cs-CZ" b="1" dirty="0" smtClean="0"/>
              <a:t>Věcná příslušnost VI</a:t>
            </a:r>
            <a:r>
              <a:rPr lang="cs-CZ" b="1" noProof="0" dirty="0" smtClean="0"/>
              <a:t> – neoddělitelně spjaté trestné čin</a:t>
            </a:r>
            <a:r>
              <a:rPr lang="cs-CZ" b="1" dirty="0" err="1" smtClean="0"/>
              <a:t>y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58" y="1713453"/>
            <a:ext cx="9921591" cy="4351338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Souběh protiprávních jednání</a:t>
            </a:r>
            <a:endParaRPr lang="cs-CZ" noProof="0" dirty="0" smtClean="0"/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Trestný čin spadá jak do oblasti působnosti směrnice PIF, tak do oblasti působnosti (jiného) vnitrostátního ustanovení.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Totožnost </a:t>
            </a:r>
            <a:r>
              <a:rPr lang="cs-CZ" b="1" dirty="0" smtClean="0"/>
              <a:t>podstatných skutečností </a:t>
            </a:r>
            <a:r>
              <a:rPr lang="cs-CZ" dirty="0" smtClean="0"/>
              <a:t>nebo skutečností, které se totožnost podstatných skutečností nebo skutečností, které se </a:t>
            </a:r>
            <a:r>
              <a:rPr lang="cs-CZ" b="1" dirty="0" smtClean="0"/>
              <a:t>v podstatě shodují </a:t>
            </a:r>
            <a:r>
              <a:rPr lang="cs-CZ" dirty="0" smtClean="0"/>
              <a:t>(54. bod odůvodnění)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noProof="0" dirty="0" smtClean="0"/>
              <a:t>propojení v čase a prostoru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noProof="0" dirty="0" smtClean="0"/>
              <a:t>ne bis in idem (např. ESD, 18. </a:t>
            </a:r>
            <a:r>
              <a:rPr lang="cs-CZ" dirty="0" smtClean="0"/>
              <a:t>července</a:t>
            </a:r>
            <a:r>
              <a:rPr lang="cs-CZ" noProof="0" dirty="0" smtClean="0"/>
              <a:t> 2007, C-288/05, </a:t>
            </a:r>
            <a:r>
              <a:rPr lang="cs-CZ" i="1" noProof="0" dirty="0" err="1" smtClean="0"/>
              <a:t>Kretzinger</a:t>
            </a:r>
            <a:r>
              <a:rPr lang="cs-CZ" i="1" noProof="0" dirty="0" smtClean="0"/>
              <a:t> </a:t>
            </a:r>
            <a:r>
              <a:rPr lang="cs-CZ" noProof="0" dirty="0" smtClean="0"/>
              <a:t>ECLI:EU:C:2007:441)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Srovnání maximálních sankcí (článek 35 </a:t>
            </a:r>
            <a:r>
              <a:rPr lang="cs-CZ" dirty="0" smtClean="0"/>
              <a:t>odst. 3</a:t>
            </a:r>
            <a:r>
              <a:rPr lang="cs-CZ" dirty="0"/>
              <a:t>/a) </a:t>
            </a:r>
          </a:p>
          <a:p>
            <a:pPr lvl="3" algn="just">
              <a:buFont typeface="Symbol" panose="05050102010706020507" pitchFamily="18" charset="2"/>
              <a:buChar char="-"/>
              <a:defRPr/>
            </a:pPr>
            <a:r>
              <a:rPr lang="cs-CZ" dirty="0"/>
              <a:t>Příslušnost </a:t>
            </a:r>
            <a:r>
              <a:rPr lang="cs-CZ" dirty="0" smtClean="0"/>
              <a:t>se uplatní pouze </a:t>
            </a:r>
            <a:r>
              <a:rPr lang="cs-CZ" dirty="0"/>
              <a:t>v případě, že maximální sankce za trestný čin PIF je vyšší než za neoddělitelně spjatý trestný čin.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noProof="0" dirty="0" smtClean="0"/>
              <a:t>Trestný čin vedlejší povahy / nástroj pro trestný čin PIF (odůvodnění 56)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Trestný čin spáchaný za hlavním účelem vytvoření podmínek pro spáchání trestného činu poškozujícího finanční zájmy Unie </a:t>
            </a:r>
            <a:r>
              <a:rPr lang="cs-CZ" dirty="0" smtClean="0"/>
              <a:t>(trestný čin vedlejší povahy)</a:t>
            </a:r>
            <a:r>
              <a:rPr lang="cs-CZ" dirty="0"/>
              <a:t>.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Chybí srovnání </a:t>
            </a:r>
            <a:r>
              <a:rPr lang="cs-CZ" dirty="0"/>
              <a:t>maximálních sankcí (článek 25 </a:t>
            </a:r>
            <a:r>
              <a:rPr lang="cs-CZ" dirty="0" smtClean="0"/>
              <a:t>odst. 3</a:t>
            </a:r>
            <a:r>
              <a:rPr lang="cs-CZ" dirty="0"/>
              <a:t>/a</a:t>
            </a:r>
            <a:r>
              <a:rPr lang="cs-CZ" dirty="0" smtClean="0"/>
              <a:t>)</a:t>
            </a:r>
            <a:endParaRPr lang="cs-CZ" noProof="0" dirty="0" smtClean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2525A66-9AC3-481D-9AFA-DF2A0786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02947"/>
            <a:ext cx="10088416" cy="1325563"/>
          </a:xfrm>
        </p:spPr>
        <p:txBody>
          <a:bodyPr/>
          <a:lstStyle/>
          <a:p>
            <a:r>
              <a:rPr lang="cs-CZ" b="1" dirty="0"/>
              <a:t>Věcná příslušnost </a:t>
            </a:r>
            <a:r>
              <a:rPr lang="en-GB" b="1" dirty="0" smtClean="0"/>
              <a:t>VII</a:t>
            </a:r>
            <a:r>
              <a:rPr lang="en-GB" b="1" noProof="0" dirty="0" smtClean="0"/>
              <a:t> </a:t>
            </a:r>
            <a:r>
              <a:rPr lang="en-GB" b="1" noProof="0" dirty="0"/>
              <a:t>– </a:t>
            </a:r>
            <a:r>
              <a:rPr lang="cs-CZ" b="1" dirty="0"/>
              <a:t>neoddělitelně spjaté trestné činy</a:t>
            </a:r>
            <a:endParaRPr lang="en-GB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1754011"/>
            <a:ext cx="9890582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b="1" dirty="0" smtClean="0"/>
              <a:t>Výjimky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Veřejný činitel používá majetek v rozporu </a:t>
            </a:r>
            <a:r>
              <a:rPr lang="cs-CZ" dirty="0" smtClean="0"/>
              <a:t>se stanoveným účelem</a:t>
            </a:r>
            <a:r>
              <a:rPr lang="cs-CZ" dirty="0"/>
              <a:t>, </a:t>
            </a:r>
            <a:r>
              <a:rPr lang="cs-CZ" dirty="0" smtClean="0"/>
              <a:t>způsobem</a:t>
            </a:r>
            <a:r>
              <a:rPr lang="cs-CZ" dirty="0"/>
              <a:t>, který poškozuje finanční zájmy Unie, a to vydáním nepravdivého rozhodnutí.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Trestný čin PIF (čl. 4 odst. 3 směrnice PIF) a vnitrostátní trestný čin (např. zneužití pravomoci úřední osoby). </a:t>
            </a:r>
            <a:endParaRPr lang="cs-CZ" dirty="0" smtClean="0"/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Srovnání maximálních </a:t>
            </a:r>
            <a:r>
              <a:rPr lang="cs-CZ" dirty="0" smtClean="0"/>
              <a:t>trestů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Podvodné vylákání peněz za účelem podplacení zaměstnance EU, který schvaluje </a:t>
            </a:r>
            <a:r>
              <a:rPr lang="cs-CZ" dirty="0" smtClean="0"/>
              <a:t>dotace</a:t>
            </a:r>
            <a:endParaRPr lang="cs-CZ" dirty="0"/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podvod= trestný čin vedlejší povahy / nástroj pro trestný čin PIF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Chybí </a:t>
            </a:r>
            <a:r>
              <a:rPr lang="cs-CZ" dirty="0"/>
              <a:t>srovnání maximálních </a:t>
            </a:r>
            <a:r>
              <a:rPr lang="cs-CZ" dirty="0" smtClean="0"/>
              <a:t>trestů</a:t>
            </a:r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A7EE06F8-0867-4B1E-98E9-3AE23E0C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>
                <a:solidFill>
                  <a:schemeClr val="bg1"/>
                </a:solidFill>
              </a:rPr>
              <a:t>12</a:t>
            </a:fld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154278" cy="1325563"/>
          </a:xfrm>
        </p:spPr>
        <p:txBody>
          <a:bodyPr/>
          <a:lstStyle/>
          <a:p>
            <a:r>
              <a:rPr lang="cs-CZ" b="1" smtClean="0"/>
              <a:t>Věcná příslušnost </a:t>
            </a:r>
            <a:r>
              <a:rPr lang="cs-CZ" b="1" noProof="0" smtClean="0"/>
              <a:t>VIII – výjimky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90688"/>
            <a:ext cx="9983456" cy="494524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1400" b="1" dirty="0" smtClean="0"/>
              <a:t>Článek 25</a:t>
            </a:r>
          </a:p>
          <a:p>
            <a:pPr marL="0" indent="0" algn="just">
              <a:buNone/>
              <a:defRPr/>
            </a:pPr>
            <a:r>
              <a:rPr lang="cs-CZ" sz="1400" dirty="0" smtClean="0"/>
              <a:t>2</a:t>
            </a:r>
            <a:r>
              <a:rPr lang="cs-CZ" sz="1400" dirty="0"/>
              <a:t>. Pokud trestný čin spadající do působnosti článku 22 způsobil nebo mohl způsobit škodu finančním zájmům Unie v hodnotě </a:t>
            </a:r>
            <a:r>
              <a:rPr lang="cs-CZ" sz="1400" b="1" dirty="0"/>
              <a:t>nižší než 10 000 EUR</a:t>
            </a:r>
            <a:r>
              <a:rPr lang="cs-CZ" sz="1400" dirty="0"/>
              <a:t>, může Úřad vykonat svou pravomoc, pouze pokud</a:t>
            </a:r>
            <a:r>
              <a:rPr lang="cs-CZ" sz="1400" dirty="0" smtClean="0"/>
              <a:t>:</a:t>
            </a:r>
          </a:p>
          <a:p>
            <a:pPr lvl="1" algn="just">
              <a:buAutoNum type="alphaLcParenR"/>
              <a:defRPr/>
            </a:pPr>
            <a:r>
              <a:rPr lang="cs-CZ" sz="1200" dirty="0"/>
              <a:t>má případ </a:t>
            </a:r>
            <a:r>
              <a:rPr lang="cs-CZ" sz="1200" b="1" dirty="0"/>
              <a:t>dopad</a:t>
            </a:r>
            <a:r>
              <a:rPr lang="cs-CZ" sz="1200" dirty="0"/>
              <a:t> na úrovni Unie, což vyžaduje, aby vyšetřování vedl Úřad, </a:t>
            </a:r>
            <a:r>
              <a:rPr lang="cs-CZ" sz="1200" dirty="0" smtClean="0"/>
              <a:t>nebo</a:t>
            </a:r>
          </a:p>
          <a:p>
            <a:pPr lvl="1" algn="just">
              <a:buAutoNum type="alphaLcParenR"/>
              <a:defRPr/>
            </a:pPr>
            <a:r>
              <a:rPr lang="cs-CZ" sz="1200" dirty="0"/>
              <a:t>ze spáchání tohoto trestného činu by mohli být podezřelí </a:t>
            </a:r>
            <a:r>
              <a:rPr lang="cs-CZ" sz="1200" b="1" dirty="0"/>
              <a:t>úředníci nebo jiní zaměstnanci Unie </a:t>
            </a:r>
            <a:r>
              <a:rPr lang="cs-CZ" sz="1200" dirty="0"/>
              <a:t>nebo členové orgánů Unie</a:t>
            </a:r>
            <a:r>
              <a:rPr lang="cs-CZ" sz="1200" dirty="0" smtClean="0"/>
              <a:t>.</a:t>
            </a:r>
          </a:p>
          <a:p>
            <a:pPr marL="0" indent="0" algn="just">
              <a:buNone/>
              <a:defRPr/>
            </a:pPr>
            <a:r>
              <a:rPr lang="cs-CZ" sz="1400" dirty="0"/>
              <a:t>Úřad případně konzultuje příslušné vnitrostátní orgány nebo subjekty Unie, aby bylo možné stanovit, zda jsou splněna kritéria vymezená v prvním pododstavci písm. a) a b)</a:t>
            </a:r>
            <a:r>
              <a:rPr lang="cs-CZ" sz="1400" dirty="0" smtClean="0"/>
              <a:t>.</a:t>
            </a:r>
          </a:p>
          <a:p>
            <a:pPr marL="0" indent="0" algn="just">
              <a:buNone/>
              <a:defRPr/>
            </a:pPr>
            <a:r>
              <a:rPr lang="cs-CZ" sz="1400" dirty="0" smtClean="0"/>
              <a:t>3</a:t>
            </a:r>
            <a:r>
              <a:rPr lang="cs-CZ" sz="1400" dirty="0"/>
              <a:t>. Úřad se zdrží výkonu své pravomoci v souvislosti s jakýmkoli trestným činem spadajícím do působnosti článku 22 a po konzultaci s příslušnými vnitrostátními orgány předá případ bez zbytečného odkladu příslušným orgánům v souladu s článkem 34, pokud</a:t>
            </a:r>
            <a:r>
              <a:rPr lang="cs-CZ" sz="1400" dirty="0" smtClean="0"/>
              <a:t>: </a:t>
            </a:r>
          </a:p>
          <a:p>
            <a:pPr lvl="1" algn="just">
              <a:buAutoNum type="alphaLcParenR"/>
              <a:defRPr/>
            </a:pPr>
            <a:r>
              <a:rPr lang="cs-CZ" sz="1200" dirty="0"/>
              <a:t>nejvyšší sankce stanovená ve vnitrostátním právu za trestný čin spadající do působnosti čl. 22 odst. 1 </a:t>
            </a:r>
            <a:r>
              <a:rPr lang="cs-CZ" sz="1200" b="1" dirty="0"/>
              <a:t>není přísnější </a:t>
            </a:r>
            <a:r>
              <a:rPr lang="cs-CZ" sz="1200" dirty="0"/>
              <a:t>než nejvyšší sankce za neoddělitelně spjatý trestný čin podle čl. 22 odst. 3, ledaže byl tento neoddělitelně spjatý trestný čin </a:t>
            </a:r>
            <a:r>
              <a:rPr lang="cs-CZ" sz="1200" b="1" dirty="0"/>
              <a:t>nástrojem</a:t>
            </a:r>
            <a:r>
              <a:rPr lang="cs-CZ" sz="1200" dirty="0"/>
              <a:t> ke spáchání trestného činu spadajícího do působnosti čl. 22 odst. 1, </a:t>
            </a:r>
            <a:r>
              <a:rPr lang="cs-CZ" sz="1200" dirty="0" smtClean="0"/>
              <a:t>nebo </a:t>
            </a:r>
          </a:p>
          <a:p>
            <a:pPr lvl="1" algn="just">
              <a:buAutoNum type="alphaLcParenR"/>
              <a:defRPr/>
            </a:pPr>
            <a:r>
              <a:rPr lang="cs-CZ" sz="1200" dirty="0"/>
              <a:t>existuje důvod předpokládat, že škoda, která byla nebo by mohla být způsobena finančním zájmům Unie trestným činem uvedeným v článku 22, nepřesahuje škodu, která byla nebo by mohla být způsobena </a:t>
            </a:r>
            <a:r>
              <a:rPr lang="cs-CZ" sz="1200" b="1" dirty="0"/>
              <a:t>jiné</a:t>
            </a:r>
            <a:r>
              <a:rPr lang="cs-CZ" sz="1200" dirty="0"/>
              <a:t> </a:t>
            </a:r>
            <a:r>
              <a:rPr lang="cs-CZ" sz="1200" b="1" dirty="0"/>
              <a:t>oběti</a:t>
            </a:r>
            <a:r>
              <a:rPr lang="cs-CZ" sz="1200" dirty="0" smtClean="0"/>
              <a:t>.</a:t>
            </a:r>
          </a:p>
          <a:p>
            <a:pPr marL="0" indent="0" algn="just">
              <a:buNone/>
              <a:defRPr/>
            </a:pPr>
            <a:r>
              <a:rPr lang="cs-CZ" sz="1400" dirty="0"/>
              <a:t>První pododstavec písm. b) tohoto odstavce se nepoužije na trestné činy uvedené v čl. 3 odst. 2 písm. a), b) a d) směrnice (EU) 2017/1371, jak byla provedena ve vnitrostátním právu</a:t>
            </a:r>
            <a:r>
              <a:rPr lang="cs-CZ" sz="1400" dirty="0" smtClean="0"/>
              <a:t>. </a:t>
            </a:r>
          </a:p>
          <a:p>
            <a:pPr marL="0" indent="0" algn="just">
              <a:buNone/>
              <a:defRPr/>
            </a:pPr>
            <a:r>
              <a:rPr lang="cs-CZ" sz="1400" dirty="0" smtClean="0"/>
              <a:t>4</a:t>
            </a:r>
            <a:r>
              <a:rPr lang="cs-CZ" sz="1400" dirty="0"/>
              <a:t>. Úřad může, se souhlasem příslušných vnitrostátních orgánů, vykonat své pravomoci ve vztahu k trestným činům uvedeným v článku 22 v případech, které by jinak byly vyloučeny na základě použití odst. 3 písm. b) tohoto článku, pokud se zdá, že </a:t>
            </a:r>
            <a:r>
              <a:rPr lang="cs-CZ" sz="1400" b="1" dirty="0"/>
              <a:t>Úřad je ve výhodnějším postavení pro dané vyšetřování nebo trestní stíhání</a:t>
            </a:r>
            <a:r>
              <a:rPr lang="cs-CZ" sz="1400" dirty="0" smtClean="0"/>
              <a:t>.</a:t>
            </a:r>
            <a:endParaRPr lang="cs-CZ" noProof="0" dirty="0" smtClean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F915442-D8CC-4A0A-8A46-D6487998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93" y="287250"/>
            <a:ext cx="10090685" cy="1325563"/>
          </a:xfrm>
        </p:spPr>
        <p:txBody>
          <a:bodyPr/>
          <a:lstStyle/>
          <a:p>
            <a:r>
              <a:rPr lang="cs-CZ" b="1" dirty="0" smtClean="0"/>
              <a:t>Věcná příslušnost </a:t>
            </a:r>
            <a:r>
              <a:rPr lang="cs-CZ" b="1" noProof="0" dirty="0" smtClean="0"/>
              <a:t>IX – </a:t>
            </a:r>
            <a:r>
              <a:rPr lang="cs-CZ" b="1" dirty="0" smtClean="0"/>
              <a:t>výjimky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93" y="1808912"/>
            <a:ext cx="10090685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  <a:defRPr/>
            </a:pPr>
            <a:r>
              <a:rPr lang="cs-CZ" dirty="0"/>
              <a:t>Výjimky </a:t>
            </a:r>
            <a:r>
              <a:rPr lang="cs-CZ" dirty="0" smtClean="0"/>
              <a:t>z </a:t>
            </a:r>
            <a:r>
              <a:rPr lang="cs-CZ" dirty="0"/>
              <a:t>výkonu pravomoci (čl. 25)</a:t>
            </a:r>
          </a:p>
          <a:p>
            <a:pPr marL="0" indent="0" algn="just">
              <a:buNone/>
              <a:defRPr/>
            </a:pPr>
            <a:r>
              <a:rPr lang="cs-CZ" b="1" dirty="0"/>
              <a:t>Drobné </a:t>
            </a:r>
            <a:r>
              <a:rPr lang="cs-CZ" b="1" dirty="0" smtClean="0"/>
              <a:t>případy </a:t>
            </a:r>
            <a:r>
              <a:rPr lang="cs-CZ" dirty="0"/>
              <a:t>(škoda nižší než 10 000 EUR)</a:t>
            </a:r>
            <a:r>
              <a:rPr lang="cs-CZ" dirty="0" smtClean="0"/>
              <a:t>, pokud neexistují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důsledky na úrovni Unie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podezření na úředníky Unie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Neoddělitelně spjaté trestné činy</a:t>
            </a:r>
            <a:r>
              <a:rPr lang="cs-CZ" dirty="0" smtClean="0"/>
              <a:t>, srovnání sankcí, pokud nedošlo ke spáchání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trestného činu vedlejší povahy / trestného činu, který je nástrojem PIF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Škoda </a:t>
            </a:r>
            <a:r>
              <a:rPr lang="cs-CZ" dirty="0"/>
              <a:t>způsobená finančním zájmům EU nepřevyšuje škodu způsobenou jiné oběti, ledaže </a:t>
            </a:r>
            <a:r>
              <a:rPr lang="cs-CZ" dirty="0" smtClean="0"/>
              <a:t>by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docházelo k podvodům týkajících </a:t>
            </a:r>
            <a:r>
              <a:rPr lang="cs-CZ" dirty="0"/>
              <a:t>se výdajů (čl. 3/2/a a b PIF</a:t>
            </a:r>
            <a:r>
              <a:rPr lang="cs-CZ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docházelo k přeshraničním podvodným režimům </a:t>
            </a:r>
            <a:r>
              <a:rPr lang="cs-CZ" dirty="0"/>
              <a:t>týkající se DPH (článek 3/2/d PIF</a:t>
            </a:r>
            <a:r>
              <a:rPr lang="cs-CZ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V ostatních případech může EPPO se souhlasem příslušných vnitrostátních orgánů vykonávat svou </a:t>
            </a:r>
            <a:r>
              <a:rPr lang="cs-CZ" dirty="0" smtClean="0"/>
              <a:t>pravomoc</a:t>
            </a:r>
            <a:endParaRPr lang="cs-CZ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969B0308-B531-49D3-B530-C578DABD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="" xmlns:a16="http://schemas.microsoft.com/office/drawing/2014/main" id="{DC099F1B-4867-4428-A572-0777E65F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19" y="404814"/>
            <a:ext cx="7779843" cy="706437"/>
          </a:xfrm>
        </p:spPr>
        <p:txBody>
          <a:bodyPr>
            <a:normAutofit/>
          </a:bodyPr>
          <a:lstStyle/>
          <a:p>
            <a:r>
              <a:rPr lang="cs-CZ" altLang="de-DE" sz="3600" b="1" smtClean="0"/>
              <a:t>Výkon věcné příslušnosti EPPO</a:t>
            </a:r>
            <a:endParaRPr lang="cs-CZ" altLang="de-DE" sz="3600" b="1"/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8E924E9D-1473-4B5E-84B8-B637E8B0898A}"/>
              </a:ext>
            </a:extLst>
          </p:cNvPr>
          <p:cNvSpPr/>
          <p:nvPr/>
        </p:nvSpPr>
        <p:spPr>
          <a:xfrm>
            <a:off x="4687954" y="1195390"/>
            <a:ext cx="2551744" cy="820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Trestný čin PIF</a:t>
            </a:r>
          </a:p>
          <a:p>
            <a:pPr algn="ctr">
              <a:defRPr/>
            </a:pPr>
            <a:r>
              <a:rPr lang="cs-CZ" sz="1600" dirty="0" smtClean="0"/>
              <a:t>(čl. 22 odst. 1)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A92855D9-1184-49EF-B043-8D2C71A9811E}"/>
              </a:ext>
            </a:extLst>
          </p:cNvPr>
          <p:cNvSpPr/>
          <p:nvPr/>
        </p:nvSpPr>
        <p:spPr>
          <a:xfrm>
            <a:off x="7709629" y="1192213"/>
            <a:ext cx="2160587" cy="820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Neoddělitelně spjatý trestný čin</a:t>
            </a:r>
          </a:p>
          <a:p>
            <a:pPr algn="ctr">
              <a:defRPr/>
            </a:pPr>
            <a:r>
              <a:rPr lang="cs-CZ" sz="1600" dirty="0" smtClean="0"/>
              <a:t>(Čl. 22 odst. 3)</a:t>
            </a:r>
            <a:endParaRPr lang="cs-CZ" sz="1600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E90BA1E1-7CAB-4A1E-BC1A-DAD019B861A2}"/>
              </a:ext>
            </a:extLst>
          </p:cNvPr>
          <p:cNvSpPr/>
          <p:nvPr/>
        </p:nvSpPr>
        <p:spPr>
          <a:xfrm>
            <a:off x="2122968" y="1195389"/>
            <a:ext cx="2070479" cy="79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mtClean="0"/>
              <a:t>Zločinné spolčení týkající se PIF</a:t>
            </a:r>
          </a:p>
          <a:p>
            <a:pPr algn="ctr">
              <a:defRPr/>
            </a:pPr>
            <a:r>
              <a:rPr lang="cs-CZ" sz="1600" smtClean="0"/>
              <a:t>(čl. 22 odst. 2)</a:t>
            </a:r>
            <a:endParaRPr lang="cs-CZ" sz="1600"/>
          </a:p>
        </p:txBody>
      </p:sp>
      <p:sp>
        <p:nvSpPr>
          <p:cNvPr id="7" name="Flussdiagramm: Alternativer Prozess 6">
            <a:extLst>
              <a:ext uri="{FF2B5EF4-FFF2-40B4-BE49-F238E27FC236}">
                <a16:creationId xmlns="" xmlns:a16="http://schemas.microsoft.com/office/drawing/2014/main" id="{F13564AD-3059-4E82-A97B-A1C1D67EF0C1}"/>
              </a:ext>
            </a:extLst>
          </p:cNvPr>
          <p:cNvSpPr/>
          <p:nvPr/>
        </p:nvSpPr>
        <p:spPr>
          <a:xfrm>
            <a:off x="4940365" y="2334511"/>
            <a:ext cx="2160587" cy="126761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/>
              <a:t>Důvod předpokládat, že škody v EU nepřevyšují jiné </a:t>
            </a:r>
            <a:r>
              <a:rPr lang="cs-CZ" sz="1200" dirty="0" smtClean="0"/>
              <a:t>škody  (čl.. 25 </a:t>
            </a:r>
            <a:r>
              <a:rPr lang="cs-CZ" sz="1200" dirty="0" smtClean="0"/>
              <a:t>odst. </a:t>
            </a:r>
            <a:r>
              <a:rPr lang="cs-CZ" sz="1200" dirty="0" smtClean="0"/>
              <a:t>3 b)</a:t>
            </a:r>
          </a:p>
          <a:p>
            <a:pPr algn="ctr">
              <a:defRPr/>
            </a:pPr>
            <a:r>
              <a:rPr lang="cs-CZ" sz="1200" dirty="0"/>
              <a:t>V případě příjmů bez </a:t>
            </a:r>
            <a:r>
              <a:rPr lang="cs-CZ" sz="1200" dirty="0" smtClean="0"/>
              <a:t>DPH</a:t>
            </a:r>
            <a:endParaRPr lang="cs-CZ" sz="1200" dirty="0"/>
          </a:p>
        </p:txBody>
      </p:sp>
      <p:sp>
        <p:nvSpPr>
          <p:cNvPr id="8" name="Flussdiagramm: Alternativer Prozess 7">
            <a:extLst>
              <a:ext uri="{FF2B5EF4-FFF2-40B4-BE49-F238E27FC236}">
                <a16:creationId xmlns="" xmlns:a16="http://schemas.microsoft.com/office/drawing/2014/main" id="{2A20AF34-6D0E-4208-B805-388596B5461D}"/>
              </a:ext>
            </a:extLst>
          </p:cNvPr>
          <p:cNvSpPr/>
          <p:nvPr/>
        </p:nvSpPr>
        <p:spPr>
          <a:xfrm>
            <a:off x="5855368" y="4033930"/>
            <a:ext cx="1252892" cy="104616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/>
              <a:t>Souhlas vnitrostátních </a:t>
            </a:r>
            <a:r>
              <a:rPr lang="cs-CZ" sz="1200" dirty="0" smtClean="0"/>
              <a:t>orgánů</a:t>
            </a:r>
          </a:p>
          <a:p>
            <a:pPr algn="ctr">
              <a:defRPr/>
            </a:pPr>
            <a:r>
              <a:rPr lang="cs-CZ" sz="1200" dirty="0" smtClean="0"/>
              <a:t>(čl. 25 odst</a:t>
            </a:r>
            <a:r>
              <a:rPr lang="cs-CZ" sz="1200" dirty="0" smtClean="0"/>
              <a:t>. 4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9" name="Flussdiagramm: Alternativer Prozess 8">
            <a:extLst>
              <a:ext uri="{FF2B5EF4-FFF2-40B4-BE49-F238E27FC236}">
                <a16:creationId xmlns="" xmlns:a16="http://schemas.microsoft.com/office/drawing/2014/main" id="{0C0C5CD2-D741-47B6-96F8-7A0ED3C86E29}"/>
              </a:ext>
            </a:extLst>
          </p:cNvPr>
          <p:cNvSpPr/>
          <p:nvPr/>
        </p:nvSpPr>
        <p:spPr>
          <a:xfrm>
            <a:off x="2637671" y="3835401"/>
            <a:ext cx="2700338" cy="863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Škody EU vyšší než 10 000 EUR</a:t>
            </a:r>
            <a:r>
              <a:rPr lang="cs-CZ" dirty="0" smtClean="0"/>
              <a:t>?</a:t>
            </a:r>
          </a:p>
          <a:p>
            <a:pPr algn="ctr">
              <a:defRPr/>
            </a:pPr>
            <a:r>
              <a:rPr lang="cs-CZ" dirty="0" smtClean="0"/>
              <a:t>(čl. 25 odst. 2)</a:t>
            </a:r>
            <a:endParaRPr lang="cs-CZ" dirty="0"/>
          </a:p>
        </p:txBody>
      </p:sp>
      <p:sp>
        <p:nvSpPr>
          <p:cNvPr id="10" name="Flussdiagramm: Alternativer Prozess 9">
            <a:extLst>
              <a:ext uri="{FF2B5EF4-FFF2-40B4-BE49-F238E27FC236}">
                <a16:creationId xmlns="" xmlns:a16="http://schemas.microsoft.com/office/drawing/2014/main" id="{CA30B3A1-61BA-4B0F-AC88-43829A7E06CF}"/>
              </a:ext>
            </a:extLst>
          </p:cNvPr>
          <p:cNvSpPr/>
          <p:nvPr/>
        </p:nvSpPr>
        <p:spPr>
          <a:xfrm>
            <a:off x="3941764" y="5011739"/>
            <a:ext cx="1938337" cy="86518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smtClean="0"/>
              <a:t>EU repercussions or EU officials suspected?</a:t>
            </a:r>
            <a:endParaRPr lang="cs-CZ" sz="160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="" xmlns:a16="http://schemas.microsoft.com/office/drawing/2014/main" id="{5C54CFD1-3037-445F-93B3-F557800CBE7F}"/>
              </a:ext>
            </a:extLst>
          </p:cNvPr>
          <p:cNvCxnSpPr/>
          <p:nvPr/>
        </p:nvCxnSpPr>
        <p:spPr>
          <a:xfrm>
            <a:off x="6596158" y="3703638"/>
            <a:ext cx="0" cy="29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="" xmlns:a16="http://schemas.microsoft.com/office/drawing/2014/main" id="{89E309FE-2C0F-45E1-9A58-2A347EECD183}"/>
              </a:ext>
            </a:extLst>
          </p:cNvPr>
          <p:cNvCxnSpPr>
            <a:cxnSpLocks/>
          </p:cNvCxnSpPr>
          <p:nvPr/>
        </p:nvCxnSpPr>
        <p:spPr>
          <a:xfrm>
            <a:off x="3179414" y="4941889"/>
            <a:ext cx="0" cy="1223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="" xmlns:a16="http://schemas.microsoft.com/office/drawing/2014/main" id="{1DD2D531-911E-44DB-B6FF-70C4E8657B31}"/>
              </a:ext>
            </a:extLst>
          </p:cNvPr>
          <p:cNvCxnSpPr>
            <a:cxnSpLocks/>
          </p:cNvCxnSpPr>
          <p:nvPr/>
        </p:nvCxnSpPr>
        <p:spPr>
          <a:xfrm>
            <a:off x="6562726" y="5131239"/>
            <a:ext cx="0" cy="1034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="" xmlns:a16="http://schemas.microsoft.com/office/drawing/2014/main" id="{6840981A-E687-4522-AA8C-3FF3D808AA3D}"/>
              </a:ext>
            </a:extLst>
          </p:cNvPr>
          <p:cNvCxnSpPr/>
          <p:nvPr/>
        </p:nvCxnSpPr>
        <p:spPr>
          <a:xfrm>
            <a:off x="5375275" y="594995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="" xmlns:a16="http://schemas.microsoft.com/office/drawing/2014/main" id="{C05D4708-4DA3-4C09-89B7-F81786CFA84F}"/>
              </a:ext>
            </a:extLst>
          </p:cNvPr>
          <p:cNvCxnSpPr>
            <a:cxnSpLocks/>
          </p:cNvCxnSpPr>
          <p:nvPr/>
        </p:nvCxnSpPr>
        <p:spPr>
          <a:xfrm>
            <a:off x="5963826" y="2061368"/>
            <a:ext cx="0" cy="21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="" xmlns:a16="http://schemas.microsoft.com/office/drawing/2014/main" id="{190850B7-898E-4AC2-9EE6-FD06AEF3A650}"/>
              </a:ext>
            </a:extLst>
          </p:cNvPr>
          <p:cNvCxnSpPr>
            <a:cxnSpLocks/>
          </p:cNvCxnSpPr>
          <p:nvPr/>
        </p:nvCxnSpPr>
        <p:spPr>
          <a:xfrm>
            <a:off x="3158207" y="2071689"/>
            <a:ext cx="0" cy="203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lussdiagramm: Alternativer Prozess 29">
            <a:extLst>
              <a:ext uri="{FF2B5EF4-FFF2-40B4-BE49-F238E27FC236}">
                <a16:creationId xmlns="" xmlns:a16="http://schemas.microsoft.com/office/drawing/2014/main" id="{574C8486-4CB3-44A5-ABFF-9E3B5568E00A}"/>
              </a:ext>
            </a:extLst>
          </p:cNvPr>
          <p:cNvSpPr/>
          <p:nvPr/>
        </p:nvSpPr>
        <p:spPr>
          <a:xfrm>
            <a:off x="2115844" y="2332950"/>
            <a:ext cx="2286000" cy="115411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/>
              <a:t>Zaměření trestné činnosti na páchání trestných činů </a:t>
            </a:r>
            <a:r>
              <a:rPr lang="cs-CZ" sz="1400" dirty="0" smtClean="0"/>
              <a:t>PIF?</a:t>
            </a:r>
            <a:endParaRPr lang="cs-CZ" sz="1400" dirty="0"/>
          </a:p>
        </p:txBody>
      </p:sp>
      <p:sp>
        <p:nvSpPr>
          <p:cNvPr id="31" name="Flussdiagramm: Alternativer Prozess 30">
            <a:extLst>
              <a:ext uri="{FF2B5EF4-FFF2-40B4-BE49-F238E27FC236}">
                <a16:creationId xmlns="" xmlns:a16="http://schemas.microsoft.com/office/drawing/2014/main" id="{E14949B8-99BF-4E0C-BFE6-66705F398FF1}"/>
              </a:ext>
            </a:extLst>
          </p:cNvPr>
          <p:cNvSpPr/>
          <p:nvPr/>
        </p:nvSpPr>
        <p:spPr>
          <a:xfrm>
            <a:off x="7451725" y="2852739"/>
            <a:ext cx="1079500" cy="11525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mtClean="0"/>
              <a:t>Ne bis in idem</a:t>
            </a:r>
            <a:endParaRPr lang="cs-CZ"/>
          </a:p>
        </p:txBody>
      </p:sp>
      <p:sp>
        <p:nvSpPr>
          <p:cNvPr id="32" name="Flussdiagramm: Alternativer Prozess 31">
            <a:extLst>
              <a:ext uri="{FF2B5EF4-FFF2-40B4-BE49-F238E27FC236}">
                <a16:creationId xmlns="" xmlns:a16="http://schemas.microsoft.com/office/drawing/2014/main" id="{5B475FF7-3317-485C-9EA9-2E890ACFCA5E}"/>
              </a:ext>
            </a:extLst>
          </p:cNvPr>
          <p:cNvSpPr/>
          <p:nvPr/>
        </p:nvSpPr>
        <p:spPr>
          <a:xfrm>
            <a:off x="8821738" y="2852738"/>
            <a:ext cx="1162050" cy="1143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Trestný čin vedlejší povahy</a:t>
            </a:r>
            <a:endParaRPr lang="cs-CZ" dirty="0"/>
          </a:p>
        </p:txBody>
      </p:sp>
      <p:sp>
        <p:nvSpPr>
          <p:cNvPr id="33" name="Flussdiagramm: Alternativer Prozess 32">
            <a:extLst>
              <a:ext uri="{FF2B5EF4-FFF2-40B4-BE49-F238E27FC236}">
                <a16:creationId xmlns="" xmlns:a16="http://schemas.microsoft.com/office/drawing/2014/main" id="{E4F082F1-1166-4E0E-8496-C6DFC5C344DB}"/>
              </a:ext>
            </a:extLst>
          </p:cNvPr>
          <p:cNvSpPr/>
          <p:nvPr/>
        </p:nvSpPr>
        <p:spPr>
          <a:xfrm>
            <a:off x="7152105" y="4462462"/>
            <a:ext cx="2392948" cy="117901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Maximální trest za trestný čin PIF vyšší než za související trestný čin</a:t>
            </a:r>
            <a:r>
              <a:rPr lang="cs-CZ" sz="1600" dirty="0" smtClean="0"/>
              <a:t>?</a:t>
            </a:r>
          </a:p>
          <a:p>
            <a:pPr algn="ctr">
              <a:defRPr/>
            </a:pPr>
            <a:r>
              <a:rPr lang="cs-CZ" sz="1600" dirty="0" smtClean="0"/>
              <a:t>(čl. 25 odst. 3 a)</a:t>
            </a:r>
            <a:endParaRPr lang="cs-CZ" sz="1600" dirty="0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="" xmlns:a16="http://schemas.microsoft.com/office/drawing/2014/main" id="{942556C8-2189-49C4-8B75-820B5E61F24A}"/>
              </a:ext>
            </a:extLst>
          </p:cNvPr>
          <p:cNvCxnSpPr>
            <a:cxnSpLocks/>
          </p:cNvCxnSpPr>
          <p:nvPr/>
        </p:nvCxnSpPr>
        <p:spPr>
          <a:xfrm flipH="1">
            <a:off x="7952763" y="2122719"/>
            <a:ext cx="288209" cy="610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="" xmlns:a16="http://schemas.microsoft.com/office/drawing/2014/main" id="{EC788D7D-625C-405D-AC93-DB86C8E5F77D}"/>
              </a:ext>
            </a:extLst>
          </p:cNvPr>
          <p:cNvCxnSpPr>
            <a:cxnSpLocks/>
          </p:cNvCxnSpPr>
          <p:nvPr/>
        </p:nvCxnSpPr>
        <p:spPr>
          <a:xfrm>
            <a:off x="8918133" y="2112405"/>
            <a:ext cx="368176" cy="621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="" xmlns:a16="http://schemas.microsoft.com/office/drawing/2014/main" id="{889010EF-4913-4CAD-B3C7-B99D98BB999E}"/>
              </a:ext>
            </a:extLst>
          </p:cNvPr>
          <p:cNvCxnSpPr>
            <a:cxnSpLocks/>
          </p:cNvCxnSpPr>
          <p:nvPr/>
        </p:nvCxnSpPr>
        <p:spPr>
          <a:xfrm>
            <a:off x="4555236" y="2971892"/>
            <a:ext cx="2850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="" xmlns:a16="http://schemas.microsoft.com/office/drawing/2014/main" id="{1D473890-DB2C-40AB-9580-7732413C33A0}"/>
              </a:ext>
            </a:extLst>
          </p:cNvPr>
          <p:cNvCxnSpPr>
            <a:cxnSpLocks/>
          </p:cNvCxnSpPr>
          <p:nvPr/>
        </p:nvCxnSpPr>
        <p:spPr>
          <a:xfrm flipH="1">
            <a:off x="4345658" y="3556669"/>
            <a:ext cx="387921" cy="18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="" xmlns:a16="http://schemas.microsoft.com/office/drawing/2014/main" id="{81F5240D-1CFF-470D-A638-AF84BF7B3A23}"/>
              </a:ext>
            </a:extLst>
          </p:cNvPr>
          <p:cNvCxnSpPr/>
          <p:nvPr/>
        </p:nvCxnSpPr>
        <p:spPr>
          <a:xfrm>
            <a:off x="7742238" y="5588000"/>
            <a:ext cx="0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="" xmlns:a16="http://schemas.microsoft.com/office/drawing/2014/main" id="{08FAA1F6-4348-4B70-80AB-0CD6C383F356}"/>
              </a:ext>
            </a:extLst>
          </p:cNvPr>
          <p:cNvCxnSpPr/>
          <p:nvPr/>
        </p:nvCxnSpPr>
        <p:spPr>
          <a:xfrm>
            <a:off x="7747000" y="4076701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="" xmlns:a16="http://schemas.microsoft.com/office/drawing/2014/main" id="{67185AC9-F38F-40AE-9916-0F1BADE79C86}"/>
              </a:ext>
            </a:extLst>
          </p:cNvPr>
          <p:cNvCxnSpPr/>
          <p:nvPr/>
        </p:nvCxnSpPr>
        <p:spPr>
          <a:xfrm>
            <a:off x="9551988" y="4076700"/>
            <a:ext cx="0" cy="208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Abgerundetes Rechteck 59">
            <a:extLst>
              <a:ext uri="{FF2B5EF4-FFF2-40B4-BE49-F238E27FC236}">
                <a16:creationId xmlns="" xmlns:a16="http://schemas.microsoft.com/office/drawing/2014/main" id="{67728338-EFA9-478B-821C-11B5E7934DD4}"/>
              </a:ext>
            </a:extLst>
          </p:cNvPr>
          <p:cNvSpPr/>
          <p:nvPr/>
        </p:nvSpPr>
        <p:spPr>
          <a:xfrm>
            <a:off x="2243139" y="6237288"/>
            <a:ext cx="7659687" cy="431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EPPO může vykonávat </a:t>
            </a:r>
            <a:r>
              <a:rPr lang="cs-CZ" b="1" dirty="0" smtClean="0"/>
              <a:t>pravomoc</a:t>
            </a:r>
            <a:endParaRPr lang="cs-CZ" b="1" dirty="0"/>
          </a:p>
        </p:txBody>
      </p:sp>
      <p:sp>
        <p:nvSpPr>
          <p:cNvPr id="23580" name="Textfeld 61">
            <a:extLst>
              <a:ext uri="{FF2B5EF4-FFF2-40B4-BE49-F238E27FC236}">
                <a16:creationId xmlns="" xmlns:a16="http://schemas.microsoft.com/office/drawing/2014/main" id="{56AE8A2D-FD52-496D-BFE6-BB2E4D307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5610226"/>
            <a:ext cx="92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smtClean="0"/>
              <a:t>ano</a:t>
            </a:r>
            <a:endParaRPr lang="cs-CZ" altLang="de-DE" sz="1600"/>
          </a:p>
        </p:txBody>
      </p:sp>
      <p:sp>
        <p:nvSpPr>
          <p:cNvPr id="23582" name="Textfeld 63">
            <a:extLst>
              <a:ext uri="{FF2B5EF4-FFF2-40B4-BE49-F238E27FC236}">
                <a16:creationId xmlns="" xmlns:a16="http://schemas.microsoft.com/office/drawing/2014/main" id="{F4D16A29-EFAF-4968-AF75-911FBF21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91" y="3631098"/>
            <a:ext cx="6523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dirty="0" smtClean="0"/>
              <a:t>ano</a:t>
            </a:r>
          </a:p>
          <a:p>
            <a:endParaRPr lang="cs-CZ" altLang="de-DE" dirty="0"/>
          </a:p>
        </p:txBody>
      </p:sp>
      <p:sp>
        <p:nvSpPr>
          <p:cNvPr id="23583" name="Textfeld 64">
            <a:extLst>
              <a:ext uri="{FF2B5EF4-FFF2-40B4-BE49-F238E27FC236}">
                <a16:creationId xmlns="" xmlns:a16="http://schemas.microsoft.com/office/drawing/2014/main" id="{3E9D0629-0AA0-4784-9A29-90CDCAADE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460" y="3491707"/>
            <a:ext cx="4512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dirty="0" smtClean="0"/>
              <a:t>ne</a:t>
            </a:r>
            <a:endParaRPr lang="cs-CZ" altLang="de-DE" sz="1600" dirty="0"/>
          </a:p>
        </p:txBody>
      </p:sp>
      <p:sp>
        <p:nvSpPr>
          <p:cNvPr id="23584" name="Textfeld 66">
            <a:extLst>
              <a:ext uri="{FF2B5EF4-FFF2-40B4-BE49-F238E27FC236}">
                <a16:creationId xmlns="" xmlns:a16="http://schemas.microsoft.com/office/drawing/2014/main" id="{4FF4B109-43B6-4E04-BE8F-756E5A58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32" y="5418931"/>
            <a:ext cx="576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smtClean="0"/>
              <a:t>ano</a:t>
            </a:r>
            <a:endParaRPr lang="cs-CZ" altLang="de-DE" sz="1600"/>
          </a:p>
        </p:txBody>
      </p:sp>
      <p:sp>
        <p:nvSpPr>
          <p:cNvPr id="23585" name="Textfeld 67">
            <a:extLst>
              <a:ext uri="{FF2B5EF4-FFF2-40B4-BE49-F238E27FC236}">
                <a16:creationId xmlns="" xmlns:a16="http://schemas.microsoft.com/office/drawing/2014/main" id="{BE7B06D7-3564-4276-8B7B-80C964F9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41" y="5863432"/>
            <a:ext cx="496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smtClean="0"/>
              <a:t>ano</a:t>
            </a:r>
            <a:endParaRPr lang="cs-CZ" altLang="de-DE" sz="1600"/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="" xmlns:a16="http://schemas.microsoft.com/office/drawing/2014/main" id="{A7568D26-66B4-49CA-A4D8-3BCD4A5D4DE1}"/>
              </a:ext>
            </a:extLst>
          </p:cNvPr>
          <p:cNvCxnSpPr/>
          <p:nvPr/>
        </p:nvCxnSpPr>
        <p:spPr>
          <a:xfrm>
            <a:off x="4808538" y="4797426"/>
            <a:ext cx="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87" name="Textfeld 72">
            <a:extLst>
              <a:ext uri="{FF2B5EF4-FFF2-40B4-BE49-F238E27FC236}">
                <a16:creationId xmlns="" xmlns:a16="http://schemas.microsoft.com/office/drawing/2014/main" id="{A7AD2664-FBA3-4F0D-998A-E95E36DE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9" y="4673600"/>
            <a:ext cx="49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de-DE" sz="1600" dirty="0" smtClean="0"/>
              <a:t>ne</a:t>
            </a:r>
            <a:endParaRPr lang="cs-CZ" altLang="de-DE" sz="1600" dirty="0"/>
          </a:p>
        </p:txBody>
      </p:sp>
      <p:sp>
        <p:nvSpPr>
          <p:cNvPr id="23588" name="Foliennummernplatzhalter 10">
            <a:extLst>
              <a:ext uri="{FF2B5EF4-FFF2-40B4-BE49-F238E27FC236}">
                <a16:creationId xmlns="" xmlns:a16="http://schemas.microsoft.com/office/drawing/2014/main" id="{F868D991-6468-48D0-B6B0-B02DBCE1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626B00-5734-49F6-8F09-6C6DC0A3F9EC}" type="slidenum">
              <a:rPr lang="cs-CZ" altLang="de-DE" smtClean="0">
                <a:solidFill>
                  <a:schemeClr val="bg1"/>
                </a:solidFill>
              </a:rPr>
              <a:pPr/>
              <a:t>15</a:t>
            </a:fld>
            <a:endParaRPr lang="cs-CZ" altLang="de-DE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CF96140F-C967-477D-AA1E-9878DD373241}"/>
              </a:ext>
            </a:extLst>
          </p:cNvPr>
          <p:cNvSpPr txBox="1"/>
          <p:nvPr/>
        </p:nvSpPr>
        <p:spPr>
          <a:xfrm>
            <a:off x="4444842" y="2628446"/>
            <a:ext cx="61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ano</a:t>
            </a:r>
            <a:endParaRPr lang="cs-CZ" sz="1600"/>
          </a:p>
        </p:txBody>
      </p:sp>
      <p:sp>
        <p:nvSpPr>
          <p:cNvPr id="23" name="Additionszeichen 22">
            <a:extLst>
              <a:ext uri="{FF2B5EF4-FFF2-40B4-BE49-F238E27FC236}">
                <a16:creationId xmlns="" xmlns:a16="http://schemas.microsoft.com/office/drawing/2014/main" id="{8F015443-BB71-4602-ADAB-D9916377FB1F}"/>
              </a:ext>
            </a:extLst>
          </p:cNvPr>
          <p:cNvSpPr/>
          <p:nvPr/>
        </p:nvSpPr>
        <p:spPr>
          <a:xfrm>
            <a:off x="7323589" y="1500065"/>
            <a:ext cx="276837" cy="321286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feld 38">
            <a:extLst>
              <a:ext uri="{FF2B5EF4-FFF2-40B4-BE49-F238E27FC236}">
                <a16:creationId xmlns="" xmlns:a16="http://schemas.microsoft.com/office/drawing/2014/main" id="{125A64EC-F180-47EE-AD76-03BA67D51D2A}"/>
              </a:ext>
            </a:extLst>
          </p:cNvPr>
          <p:cNvSpPr txBox="1"/>
          <p:nvPr/>
        </p:nvSpPr>
        <p:spPr>
          <a:xfrm>
            <a:off x="3122710" y="5302638"/>
            <a:ext cx="8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ano</a:t>
            </a:r>
            <a:endParaRPr lang="cs-CZ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29" y="314324"/>
            <a:ext cx="10515600" cy="1325563"/>
          </a:xfrm>
        </p:spPr>
        <p:txBody>
          <a:bodyPr/>
          <a:lstStyle/>
          <a:p>
            <a:r>
              <a:rPr lang="cs-CZ" b="1" dirty="0" smtClean="0"/>
              <a:t>Věcná příslušnost </a:t>
            </a:r>
            <a:r>
              <a:rPr lang="cs-CZ" b="1" noProof="0" dirty="0" smtClean="0"/>
              <a:t>X – Neshody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29" y="1822449"/>
            <a:ext cx="10130494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  <a:defRPr/>
            </a:pPr>
            <a:r>
              <a:rPr lang="cs-CZ" b="1" noProof="0" dirty="0" smtClean="0"/>
              <a:t>Článek 25</a:t>
            </a:r>
          </a:p>
          <a:p>
            <a:pPr marL="914400" lvl="1" indent="-457200" algn="just">
              <a:buFont typeface="+mj-lt"/>
              <a:buAutoNum type="arabicPeriod" startAt="6"/>
              <a:defRPr/>
            </a:pPr>
            <a:r>
              <a:rPr lang="cs-CZ" dirty="0"/>
              <a:t>Nedojde-li mezi Úřadem a vnitrostátními orgány pověřenými trestním stíháním ke shodě v otázce, zda trestné jednání spadá do působnosti čl. </a:t>
            </a:r>
            <a:r>
              <a:rPr lang="cs-CZ" b="1" dirty="0"/>
              <a:t>22 odst. 2 </a:t>
            </a:r>
            <a:r>
              <a:rPr lang="cs-CZ" dirty="0"/>
              <a:t>nebo </a:t>
            </a:r>
            <a:r>
              <a:rPr lang="cs-CZ" b="1" dirty="0"/>
              <a:t>3</a:t>
            </a:r>
            <a:r>
              <a:rPr lang="cs-CZ" dirty="0"/>
              <a:t> nebo čl. </a:t>
            </a:r>
            <a:r>
              <a:rPr lang="cs-CZ" b="1" dirty="0"/>
              <a:t>25 odst. 2 </a:t>
            </a:r>
            <a:r>
              <a:rPr lang="cs-CZ" dirty="0"/>
              <a:t>nebo </a:t>
            </a:r>
            <a:r>
              <a:rPr lang="cs-CZ" b="1" dirty="0"/>
              <a:t>3</a:t>
            </a:r>
            <a:r>
              <a:rPr lang="cs-CZ" dirty="0"/>
              <a:t>, </a:t>
            </a:r>
            <a:r>
              <a:rPr lang="cs-CZ" b="1" dirty="0"/>
              <a:t>rozhodnou o příslušnosti k vyšetřování daného případu</a:t>
            </a:r>
            <a:r>
              <a:rPr lang="cs-CZ" dirty="0"/>
              <a:t> </a:t>
            </a:r>
            <a:r>
              <a:rPr lang="cs-CZ" b="1" dirty="0"/>
              <a:t>vnitrostátní orgány </a:t>
            </a:r>
            <a:r>
              <a:rPr lang="cs-CZ" dirty="0"/>
              <a:t>příslušné k určení příslušnosti v případech trestního stíhání na vnitrostátní úrovni. Členské státy určí vnitrostátní orgán, který rozhodne o určení </a:t>
            </a:r>
            <a:r>
              <a:rPr lang="cs-CZ" dirty="0" smtClean="0"/>
              <a:t>příslušnosti</a:t>
            </a:r>
            <a:r>
              <a:rPr lang="cs-CZ" dirty="0"/>
              <a:t>.</a:t>
            </a:r>
            <a:endParaRPr lang="cs-CZ" dirty="0" smtClean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222B1E8-8276-4E90-B350-E5BAB4D7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29" y="414016"/>
            <a:ext cx="10515600" cy="1325563"/>
          </a:xfrm>
        </p:spPr>
        <p:txBody>
          <a:bodyPr/>
          <a:lstStyle/>
          <a:p>
            <a:r>
              <a:rPr lang="cs-CZ" b="1" smtClean="0"/>
              <a:t>Věcná příslušnost XI</a:t>
            </a:r>
            <a:r>
              <a:rPr lang="cs-CZ" b="1" noProof="0" smtClean="0"/>
              <a:t> – Neshody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29" y="1739579"/>
            <a:ext cx="9930775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Vnitrostátní orgány </a:t>
            </a:r>
            <a:r>
              <a:rPr lang="cs-CZ" dirty="0"/>
              <a:t>řeší spory mezi EPPO a vnitrostátními orgány činnými v trestním řízení týkající se těchto otázek (čl. 25 </a:t>
            </a:r>
            <a:r>
              <a:rPr lang="cs-CZ" dirty="0" smtClean="0"/>
              <a:t>odst. 6</a:t>
            </a:r>
            <a:r>
              <a:rPr lang="cs-CZ" dirty="0"/>
              <a:t>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Organizovaného zločinu </a:t>
            </a:r>
            <a:r>
              <a:rPr lang="cs-CZ" dirty="0"/>
              <a:t>a zaměření činnosti (§ 22 odst. 2</a:t>
            </a:r>
            <a:r>
              <a:rPr lang="cs-CZ" dirty="0" smtClean="0"/>
              <a:t>)</a:t>
            </a:r>
            <a:endParaRPr lang="cs-CZ" noProof="0" dirty="0" smtClean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Neoddělitelně </a:t>
            </a:r>
            <a:r>
              <a:rPr lang="cs-CZ" dirty="0" smtClean="0"/>
              <a:t>spjatých trestných činů </a:t>
            </a:r>
            <a:r>
              <a:rPr lang="cs-CZ" dirty="0"/>
              <a:t>včetně srovnání sankcí (§ 22 odst. 3, § 25 odst. 3/a</a:t>
            </a:r>
            <a:r>
              <a:rPr lang="cs-CZ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noProof="0" dirty="0" smtClean="0"/>
              <a:t>drobných případů (čl.. 25 odst. 2)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Srovnání škody způsobené EU a ostatním poškozeným (§ 25 odst. 3/b</a:t>
            </a:r>
            <a:r>
              <a:rPr lang="cs-CZ" dirty="0" smtClean="0"/>
              <a:t>)</a:t>
            </a:r>
            <a:endParaRPr lang="cs-CZ" noProof="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Vnitrostátní orgán </a:t>
            </a:r>
            <a:r>
              <a:rPr lang="cs-CZ" dirty="0"/>
              <a:t>určený členským státem (např. generální prokurátor</a:t>
            </a:r>
            <a:r>
              <a:rPr lang="cs-CZ" dirty="0" smtClean="0"/>
              <a:t>)</a:t>
            </a:r>
            <a:endParaRPr lang="cs-CZ" b="1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Členský stát nemá pravomoc rozhodnout</a:t>
            </a:r>
            <a:r>
              <a:rPr lang="cs-CZ" dirty="0"/>
              <a:t>, zda se jedná o trestný čin (§ 22 odst. 1)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1B62750-35F7-49C5-8B55-0E558C6F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27" y="365125"/>
            <a:ext cx="9874587" cy="1325563"/>
          </a:xfrm>
        </p:spPr>
        <p:txBody>
          <a:bodyPr>
            <a:normAutofit/>
          </a:bodyPr>
          <a:lstStyle/>
          <a:p>
            <a:r>
              <a:rPr lang="cs-CZ" altLang="de-DE" b="1" dirty="0" smtClean="0"/>
              <a:t>Místní a osobní příslušnost </a:t>
            </a:r>
            <a:r>
              <a:rPr lang="cs-CZ" altLang="de-DE" b="1" noProof="0" dirty="0" smtClean="0"/>
              <a:t>I</a:t>
            </a:r>
            <a:endParaRPr lang="cs-CZ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27" y="1900343"/>
            <a:ext cx="9874587" cy="40957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cs-CZ" b="1" noProof="0" dirty="0" smtClean="0"/>
              <a:t>Článek 23</a:t>
            </a:r>
          </a:p>
          <a:p>
            <a:pPr marL="0" indent="0" algn="just">
              <a:buNone/>
              <a:defRPr/>
            </a:pPr>
            <a:r>
              <a:rPr lang="cs-CZ" dirty="0"/>
              <a:t>Úřad je příslušný pro trestné činy uvedené v článku 22, pokud tyto činy</a:t>
            </a:r>
            <a:r>
              <a:rPr lang="cs-CZ" dirty="0" smtClean="0"/>
              <a:t>:</a:t>
            </a:r>
            <a:r>
              <a:rPr lang="cs-CZ" dirty="0"/>
              <a:t>	</a:t>
            </a:r>
          </a:p>
          <a:p>
            <a:pPr marL="514350" indent="-514350" algn="just">
              <a:buAutoNum type="alphaLcParenR"/>
              <a:defRPr/>
            </a:pPr>
            <a:r>
              <a:rPr lang="cs-CZ" dirty="0"/>
              <a:t>byly </a:t>
            </a:r>
            <a:r>
              <a:rPr lang="cs-CZ" b="1" dirty="0"/>
              <a:t>zcela nebo z části spáchány na území </a:t>
            </a:r>
            <a:r>
              <a:rPr lang="cs-CZ" dirty="0"/>
              <a:t>jednoho či více </a:t>
            </a:r>
            <a:r>
              <a:rPr lang="cs-CZ" dirty="0" smtClean="0"/>
              <a:t>členských států; </a:t>
            </a:r>
          </a:p>
          <a:p>
            <a:pPr marL="514350" indent="-514350" algn="just">
              <a:buAutoNum type="alphaLcParenR"/>
              <a:defRPr/>
            </a:pPr>
            <a:r>
              <a:rPr lang="cs-CZ" dirty="0" smtClean="0"/>
              <a:t>byly </a:t>
            </a:r>
            <a:r>
              <a:rPr lang="cs-CZ" dirty="0"/>
              <a:t>spáchány </a:t>
            </a:r>
            <a:r>
              <a:rPr lang="cs-CZ" b="1" dirty="0"/>
              <a:t>státním příslušníkem členského státu</a:t>
            </a:r>
            <a:r>
              <a:rPr lang="cs-CZ" dirty="0"/>
              <a:t>, za předpokladu, že členský stát má příslušnost k těmto trestným činům, pokud byly spáchány mimo jeho území, </a:t>
            </a:r>
            <a:r>
              <a:rPr lang="cs-CZ" dirty="0" smtClean="0"/>
              <a:t>nebo </a:t>
            </a:r>
          </a:p>
          <a:p>
            <a:pPr marL="514350" indent="-514350" algn="just">
              <a:buAutoNum type="alphaLcParenR"/>
              <a:defRPr/>
            </a:pPr>
            <a:r>
              <a:rPr lang="cs-CZ" dirty="0" smtClean="0"/>
              <a:t>byly </a:t>
            </a:r>
            <a:r>
              <a:rPr lang="cs-CZ" dirty="0"/>
              <a:t>spáchány </a:t>
            </a:r>
            <a:r>
              <a:rPr lang="cs-CZ" b="1" dirty="0"/>
              <a:t>mimo úz</a:t>
            </a:r>
            <a:r>
              <a:rPr lang="cs-CZ" dirty="0"/>
              <a:t>emí uvedená v písmenu a) osobou, na niž se v době spáchání trestného činu vztahoval </a:t>
            </a:r>
            <a:r>
              <a:rPr lang="cs-CZ" b="1" dirty="0"/>
              <a:t>služební řád </a:t>
            </a:r>
            <a:r>
              <a:rPr lang="cs-CZ" dirty="0"/>
              <a:t>nebo pracovní řád, za předpokladu, že je dána příslušnost členského státu k těmto trestným činům, pokud byly spáchány mimo jeho území</a:t>
            </a:r>
            <a:r>
              <a:rPr lang="cs-CZ" dirty="0" smtClean="0"/>
              <a:t>.</a:t>
            </a:r>
          </a:p>
          <a:p>
            <a:pPr marL="1371600" lvl="2" indent="-514350">
              <a:defRPr/>
            </a:pPr>
            <a:endParaRPr lang="cs-CZ" noProof="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cs-CZ" noProof="0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18</a:t>
            </a:fld>
            <a:endParaRPr lang="cs-CZ" alt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92" y="395271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dirty="0" smtClean="0"/>
              <a:t>Místní a osobní příslušnost </a:t>
            </a:r>
            <a:r>
              <a:rPr lang="cs-CZ" altLang="de-DE" b="1" noProof="0" dirty="0" smtClean="0"/>
              <a:t>II</a:t>
            </a:r>
            <a:endParaRPr lang="cs-CZ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92" y="1819956"/>
            <a:ext cx="9949112" cy="409575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sk-SK" dirty="0"/>
              <a:t>Článek 23: Spáchané trestné </a:t>
            </a:r>
            <a:r>
              <a:rPr lang="sk-SK" dirty="0" smtClean="0"/>
              <a:t>činy</a:t>
            </a:r>
            <a:endParaRPr lang="cs-CZ" noProof="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na území</a:t>
            </a:r>
            <a:r>
              <a:rPr lang="cs-CZ" dirty="0"/>
              <a:t> jednoho nebo více členských států (zcela nebo zčásti</a:t>
            </a:r>
            <a:r>
              <a:rPr lang="cs-CZ" dirty="0" smtClean="0"/>
              <a:t>)</a:t>
            </a:r>
            <a:endParaRPr lang="cs-CZ" noProof="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státním </a:t>
            </a:r>
            <a:r>
              <a:rPr lang="cs-CZ" b="1" dirty="0"/>
              <a:t>příslušníkem členského </a:t>
            </a:r>
            <a:r>
              <a:rPr lang="cs-CZ" b="1" dirty="0" smtClean="0"/>
              <a:t>státu</a:t>
            </a:r>
            <a:endParaRPr lang="cs-CZ" b="1" noProof="0" dirty="0" smtClean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za předpokladu, že členský stát má pravomoc rozhodovat o těchto trestných činech, pokud byly spáchány mimo jeho území, nebo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b="1" dirty="0"/>
              <a:t>mimo území </a:t>
            </a:r>
            <a:r>
              <a:rPr lang="cs-CZ" dirty="0"/>
              <a:t>členského státu, ale spáchané osobou, na kterou se vztahuje služební řád úředníků nebo pracovní </a:t>
            </a:r>
            <a:r>
              <a:rPr lang="cs-CZ" dirty="0" smtClean="0"/>
              <a:t>řád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za předpokladu, že členský stát má pro tyto trestné činy pravomoc, pokud byly spáchány mimo jeho území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19</a:t>
            </a:fld>
            <a:endParaRPr lang="cs-CZ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711843" y="1868469"/>
            <a:ext cx="9909265" cy="287922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NAŘÍZENÍ RADY (</a:t>
            </a:r>
            <a:r>
              <a:rPr lang="en-US" dirty="0">
                <a:hlinkClick r:id="rId3"/>
              </a:rPr>
              <a:t>EU) 2017/1939 </a:t>
            </a:r>
            <a:r>
              <a:rPr lang="en-US" dirty="0" smtClean="0">
                <a:hlinkClick r:id="rId3"/>
              </a:rPr>
              <a:t>ze dne 12. října 2017, </a:t>
            </a:r>
            <a:r>
              <a:rPr lang="cs-CZ" dirty="0">
                <a:hlinkClick r:id="rId3"/>
              </a:rPr>
              <a:t>kterým se provádí posílená spolupráce za účelem zřízení Úřadu evropského veřejného </a:t>
            </a:r>
            <a:r>
              <a:rPr lang="cs-CZ" dirty="0" smtClean="0">
                <a:hlinkClick r:id="rId3"/>
              </a:rPr>
              <a:t>žalobce („</a:t>
            </a:r>
            <a:r>
              <a:rPr lang="en-US" dirty="0" smtClean="0">
                <a:hlinkClick r:id="rId3"/>
              </a:rPr>
              <a:t>EPPO”)</a:t>
            </a:r>
            <a:endParaRPr lang="fr-FR" dirty="0"/>
          </a:p>
          <a:p>
            <a:r>
              <a:rPr lang="de-DE" dirty="0">
                <a:hlinkClick r:id="rId4"/>
              </a:rPr>
              <a:t>SMĚRNICE EVROPSKÉHO PARLAMENTU A RADY (EU) 2017/</a:t>
            </a:r>
            <a:r>
              <a:rPr lang="de-DE" dirty="0" smtClean="0">
                <a:hlinkClick r:id="rId4"/>
              </a:rPr>
              <a:t>1371 </a:t>
            </a:r>
            <a:r>
              <a:rPr lang="cs-CZ" dirty="0">
                <a:hlinkClick r:id="rId4"/>
              </a:rPr>
              <a:t>ze dne 5. července </a:t>
            </a:r>
            <a:r>
              <a:rPr lang="cs-CZ" dirty="0" smtClean="0">
                <a:hlinkClick r:id="rId4"/>
              </a:rPr>
              <a:t>2017 </a:t>
            </a:r>
            <a:r>
              <a:rPr lang="cs-CZ" dirty="0">
                <a:hlinkClick r:id="rId4"/>
              </a:rPr>
              <a:t>o boji vedeném trestněprávní cestou proti podvodům poškozujícím finanční zájmy </a:t>
            </a:r>
            <a:r>
              <a:rPr lang="cs-CZ" dirty="0" smtClean="0">
                <a:hlinkClick r:id="rId4"/>
              </a:rPr>
              <a:t>Unie</a:t>
            </a:r>
            <a:endParaRPr lang="en-US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24" y="264641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smtClean="0"/>
              <a:t>Místní a osobní příslušnost </a:t>
            </a:r>
            <a:r>
              <a:rPr lang="cs-CZ" altLang="de-DE" b="1" noProof="0" smtClean="0"/>
              <a:t>III</a:t>
            </a:r>
            <a:endParaRPr lang="cs-CZ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24" y="1925402"/>
            <a:ext cx="9864539" cy="409575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b="1" noProof="0" dirty="0" smtClean="0"/>
              <a:t>Příklady: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Podvodné vylákání finančních prostředků EU občanem země, která není členem EU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EPPO může vykonávat svou </a:t>
            </a:r>
            <a:r>
              <a:rPr lang="cs-CZ" dirty="0" smtClean="0"/>
              <a:t>pravomoc</a:t>
            </a:r>
            <a:r>
              <a:rPr lang="cs-CZ" noProof="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V Maďarsku žijí </a:t>
            </a:r>
            <a:r>
              <a:rPr lang="cs-CZ" dirty="0" smtClean="0"/>
              <a:t>Rakušan, který nesprávně využívá </a:t>
            </a:r>
            <a:r>
              <a:rPr lang="cs-CZ" dirty="0"/>
              <a:t>fondy EU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Rakousko = zúčastněný členský </a:t>
            </a:r>
            <a:r>
              <a:rPr lang="cs-CZ" dirty="0" smtClean="0"/>
              <a:t>stát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Rakousko má soudní pravomoc nad svými občany v případě trestných činů spáchaných mimo jeho </a:t>
            </a:r>
            <a:r>
              <a:rPr lang="cs-CZ" dirty="0" smtClean="0"/>
              <a:t>území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EPPO </a:t>
            </a:r>
            <a:r>
              <a:rPr lang="cs-CZ" dirty="0"/>
              <a:t>může vykonávat svou </a:t>
            </a:r>
            <a:r>
              <a:rPr lang="cs-CZ" dirty="0" smtClean="0"/>
              <a:t>pravomoc</a:t>
            </a:r>
            <a:endParaRPr lang="cs-CZ" b="1" noProof="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cs-CZ" noProof="0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20</a:t>
            </a:fld>
            <a:endParaRPr lang="cs-CZ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8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F76B125-49EA-44F8-B2E0-055A4F02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68" y="3700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Informační kanály / ohlašovací povinnost</a:t>
            </a:r>
            <a:endParaRPr lang="cs-CZ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1B88F1C-A7FC-4441-98A2-5D6C6A62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68" y="1830103"/>
            <a:ext cx="9883391" cy="43917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600" b="1" dirty="0" smtClean="0"/>
              <a:t>Článek 24</a:t>
            </a:r>
          </a:p>
          <a:p>
            <a:pPr marL="514350" indent="-514350" algn="just">
              <a:buAutoNum type="arabicPeriod"/>
            </a:pPr>
            <a:r>
              <a:rPr lang="cs-CZ" sz="1600" dirty="0"/>
              <a:t>Orgány, instituce a jiné subjekty Unie a orgány členských států příslušné podle příslušného vnitrostátního práva ohlásí Úřadu </a:t>
            </a:r>
            <a:r>
              <a:rPr lang="cs-CZ" sz="1600" b="1" dirty="0"/>
              <a:t>bez zbytečného odkladu </a:t>
            </a:r>
            <a:r>
              <a:rPr lang="cs-CZ" sz="1600" dirty="0"/>
              <a:t>jakékoli trestné jednání, u něhož by mohl vykonat svou pravomoc v souladu s článkem 22 a čl. 25 odst. 2 a 3</a:t>
            </a:r>
            <a:r>
              <a:rPr lang="cs-CZ" sz="16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cs-CZ" sz="1600" dirty="0"/>
              <a:t>Pokud justiční nebo donucovací orgán členského státu </a:t>
            </a:r>
            <a:r>
              <a:rPr lang="cs-CZ" sz="1600" b="1" dirty="0"/>
              <a:t>zahájí vyšetřování </a:t>
            </a:r>
            <a:r>
              <a:rPr lang="cs-CZ" sz="1600" dirty="0"/>
              <a:t>v souvislosti s trestným činem, u něhož by Úřad mohl vykonat svou pravomoc v souladu s článkem 22 a čl. 25 odst. 2 a 3, nebo pokud kdykoli po zahájení vyšetřování příslušný justiční nebo donucovací orgán členského státu shledá, že se vyšetřování týká takového trestného činu, uvědomí o tom bez zbytečného odkladu Úřad, aby ten mohl rozhodnout, zda uplatní své evokační právo podle článku 27</a:t>
            </a:r>
            <a:r>
              <a:rPr lang="cs-CZ" sz="16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cs-CZ" sz="1600" dirty="0"/>
              <a:t>Pokud justiční nebo donucovací orgán členského státu zahájí vyšetřování v souvislosti s trestným činem, jak je vymezen v článku 22, a shledá, že by Úřad mohl v souladu s čl. 25 odst. 3 </a:t>
            </a:r>
            <a:r>
              <a:rPr lang="cs-CZ" sz="1600" b="1" dirty="0"/>
              <a:t>nevykonat</a:t>
            </a:r>
            <a:r>
              <a:rPr lang="cs-CZ" sz="1600" dirty="0"/>
              <a:t> svou pravomoc, </a:t>
            </a:r>
            <a:r>
              <a:rPr lang="cs-CZ" sz="1600" b="1" dirty="0"/>
              <a:t>Úřad o tom uvědomí</a:t>
            </a:r>
            <a:r>
              <a:rPr lang="cs-CZ" sz="16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cs-CZ" sz="1600" dirty="0"/>
              <a:t>Ohlášení musí obsahovat alespoň </a:t>
            </a:r>
            <a:r>
              <a:rPr lang="cs-CZ" sz="1600" b="1" dirty="0"/>
              <a:t>popis skutečností</a:t>
            </a:r>
            <a:r>
              <a:rPr lang="cs-CZ" sz="1600" dirty="0"/>
              <a:t>, včetně </a:t>
            </a:r>
            <a:r>
              <a:rPr lang="cs-CZ" sz="1600" b="1" dirty="0"/>
              <a:t>posouzení škody</a:t>
            </a:r>
            <a:r>
              <a:rPr lang="cs-CZ" sz="1600" dirty="0"/>
              <a:t>, která byla nebo by mohla být způsobena, </a:t>
            </a:r>
            <a:r>
              <a:rPr lang="cs-CZ" sz="1600" b="1" dirty="0"/>
              <a:t>možné právní kvalifikace</a:t>
            </a:r>
            <a:r>
              <a:rPr lang="cs-CZ" sz="1600" dirty="0"/>
              <a:t>, jakož i </a:t>
            </a:r>
            <a:r>
              <a:rPr lang="cs-CZ" sz="1600" b="1" dirty="0"/>
              <a:t>veškeré dostupné informace </a:t>
            </a:r>
            <a:r>
              <a:rPr lang="cs-CZ" sz="1600" dirty="0"/>
              <a:t>o potenciálních obětech, podezřelých a dalších dotčených osobách</a:t>
            </a:r>
            <a:r>
              <a:rPr lang="cs-CZ" sz="16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cs-CZ" sz="1600" dirty="0"/>
              <a:t>Úřad je v souladu s odstavci 1 a 2 tohoto článku informován i o případech, kdy </a:t>
            </a:r>
            <a:r>
              <a:rPr lang="cs-CZ" sz="1600" b="1" dirty="0"/>
              <a:t>není možné posoudit, zda jsou splněna </a:t>
            </a:r>
            <a:r>
              <a:rPr lang="cs-CZ" sz="1600" dirty="0"/>
              <a:t>kritéria stanovená v čl. 25 odst. 2</a:t>
            </a:r>
            <a:r>
              <a:rPr lang="cs-CZ" sz="1600" dirty="0" smtClean="0"/>
              <a:t>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4733221-D31E-48F9-A936-424241B8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21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F76B125-49EA-44F8-B2E0-055A4F02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16" y="320675"/>
            <a:ext cx="10515600" cy="1325563"/>
          </a:xfrm>
        </p:spPr>
        <p:txBody>
          <a:bodyPr/>
          <a:lstStyle/>
          <a:p>
            <a:r>
              <a:rPr lang="cs-CZ" b="1" smtClean="0"/>
              <a:t>Informační kanály / ohlašovací povinnost</a:t>
            </a:r>
            <a:endParaRPr lang="cs-CZ" b="1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1B88F1C-A7FC-4441-98A2-5D6C6A62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6" y="1825625"/>
            <a:ext cx="9873343" cy="43513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Článek 24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cs-CZ" dirty="0"/>
              <a:t>Informace poskytnuté Úřadu se zaznamenávají a ověřují v souladu s jeho </a:t>
            </a:r>
            <a:r>
              <a:rPr lang="cs-CZ" b="1" dirty="0"/>
              <a:t>jednacím řádem</a:t>
            </a:r>
            <a:r>
              <a:rPr lang="cs-CZ" dirty="0"/>
              <a:t>. Ověření posoudí, zda na základě informací poskytnutých v souladu s odstavci 1 a 2 existují důvody pro zahájení vyšetřování nebo uplatnění evokačního práva</a:t>
            </a:r>
            <a:r>
              <a:rPr lang="cs-CZ" dirty="0" smtClean="0"/>
              <a:t>.</a:t>
            </a:r>
          </a:p>
          <a:p>
            <a:pPr marL="514350" indent="-514350" algn="just">
              <a:buAutoNum type="arabicPeriod" startAt="6"/>
            </a:pPr>
            <a:r>
              <a:rPr lang="cs-CZ" dirty="0"/>
              <a:t>Pokud po ověření Úřad rozhodne, že </a:t>
            </a:r>
            <a:r>
              <a:rPr lang="cs-CZ" b="1" dirty="0"/>
              <a:t>neexistují důvody pro zahájení vyšet</a:t>
            </a:r>
            <a:r>
              <a:rPr lang="cs-CZ" dirty="0"/>
              <a:t>řování v souladu s článkem 26 nebo pro </a:t>
            </a:r>
            <a:r>
              <a:rPr lang="cs-CZ" b="1" dirty="0" smtClean="0"/>
              <a:t>uplatnění jeho evokačního práva </a:t>
            </a:r>
            <a:r>
              <a:rPr lang="cs-CZ" dirty="0" smtClean="0"/>
              <a:t>v </a:t>
            </a:r>
            <a:r>
              <a:rPr lang="cs-CZ" dirty="0"/>
              <a:t>souladu s článkem 27, odůvodnění se zaznamená v systému správy případů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	Úřad </a:t>
            </a:r>
            <a:r>
              <a:rPr lang="cs-CZ" dirty="0"/>
              <a:t>o tom </a:t>
            </a:r>
            <a:r>
              <a:rPr lang="cs-CZ" b="1" dirty="0"/>
              <a:t>informuje orgán, který podal zprávu o trestném jednání </a:t>
            </a:r>
            <a:r>
              <a:rPr lang="cs-CZ" dirty="0"/>
              <a:t>v souladu s odstavcem 1 nebo 2, oběti </a:t>
            </a:r>
            <a:r>
              <a:rPr lang="cs-CZ" dirty="0" smtClean="0"/>
              <a:t>	trestných </a:t>
            </a:r>
            <a:r>
              <a:rPr lang="cs-CZ" dirty="0"/>
              <a:t>činů, a stanoví-li tak vnitrostátní právní předpisy, i jiné osoby, které trestné jednání ohlásily</a:t>
            </a:r>
            <a:r>
              <a:rPr lang="cs-CZ" dirty="0" smtClean="0"/>
              <a:t>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cs-CZ" dirty="0"/>
              <a:t>Pokud se Úřad dozví, že mohl být spáchán </a:t>
            </a:r>
            <a:r>
              <a:rPr lang="cs-CZ" b="1" dirty="0"/>
              <a:t>trestný čin mimo rozsah pravomoci Úřadu</a:t>
            </a:r>
            <a:r>
              <a:rPr lang="cs-CZ" dirty="0"/>
              <a:t>, uvědomí o tom bez zbytečného odkladu příslušné vnitrostátní orgány a předá jim veškeré související důkazy</a:t>
            </a:r>
            <a:r>
              <a:rPr lang="cs-CZ" dirty="0" smtClean="0"/>
              <a:t>.</a:t>
            </a:r>
          </a:p>
          <a:p>
            <a:pPr marL="514350" indent="-514350" algn="just">
              <a:buAutoNum type="arabicPeriod" startAt="8"/>
            </a:pPr>
            <a:r>
              <a:rPr lang="cs-CZ" dirty="0"/>
              <a:t>V jednotlivých případech může Úřad požadovat další relevantní informace, které mají k dispozici orgány, instituce a jiné subjekty Unie a orgány členských států. Požadované informace se mohou týkat jiných porušení předpisů, která způsobila škodu finančním zájmům Unie, než jsou porušení spadající do pravomoci Úřadu v souladu s čl. 25 odst. </a:t>
            </a:r>
            <a:r>
              <a:rPr lang="cs-CZ" dirty="0" smtClean="0"/>
              <a:t>2. </a:t>
            </a:r>
          </a:p>
          <a:p>
            <a:pPr marL="514350" indent="-514350" algn="just">
              <a:buAutoNum type="arabicPeriod" startAt="8"/>
            </a:pPr>
            <a:r>
              <a:rPr lang="cs-CZ" dirty="0"/>
              <a:t>Úřad může požadovat další informace s cílem umožnit kolegiu, aby v souladu s čl. 9 odst. 2 vydalo obecné pokyny k výkladu povinnosti informovat Úřad o případech spadajících do působnosti čl. 25 odst. </a:t>
            </a:r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806A8E92-7596-4A04-B119-3A60B2CC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22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7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de-DE" b="1" smtClean="0"/>
              <a:t>Informační kanály (článek 24)</a:t>
            </a:r>
            <a:endParaRPr lang="cs-CZ" altLang="de-DE" b="1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23</a:t>
            </a:fld>
            <a:endParaRPr lang="cs-CZ" altLang="de-DE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DB7698CA-52C5-4114-937D-07EC17E17083}"/>
              </a:ext>
            </a:extLst>
          </p:cNvPr>
          <p:cNvSpPr/>
          <p:nvPr/>
        </p:nvSpPr>
        <p:spPr>
          <a:xfrm>
            <a:off x="967921" y="4566089"/>
            <a:ext cx="3479800" cy="928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EPPO</a:t>
            </a:r>
          </a:p>
          <a:p>
            <a:pPr algn="ctr"/>
            <a:r>
              <a:rPr lang="cs-CZ" dirty="0" smtClean="0"/>
              <a:t>Ústředí</a:t>
            </a:r>
            <a:endParaRPr lang="cs-CZ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E4275326-4E0D-4D9E-8ADF-878F2FCEEA5E}"/>
              </a:ext>
            </a:extLst>
          </p:cNvPr>
          <p:cNvSpPr/>
          <p:nvPr/>
        </p:nvSpPr>
        <p:spPr>
          <a:xfrm>
            <a:off x="6809921" y="4566089"/>
            <a:ext cx="3601357" cy="928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Evropský pověřený žalobce</a:t>
            </a:r>
            <a:endParaRPr lang="cs-CZ" dirty="0"/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4ECDEAE5-2894-43AB-AA86-BDEEEE1CF4A8}"/>
              </a:ext>
            </a:extLst>
          </p:cNvPr>
          <p:cNvSpPr/>
          <p:nvPr/>
        </p:nvSpPr>
        <p:spPr>
          <a:xfrm>
            <a:off x="7291251" y="1747520"/>
            <a:ext cx="2690949" cy="670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Vnitrostátní úroveň</a:t>
            </a:r>
            <a:endParaRPr lang="cs-CZ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F034F1B3-5198-448B-A9A9-2FD5DB69499B}"/>
              </a:ext>
            </a:extLst>
          </p:cNvPr>
          <p:cNvSpPr/>
          <p:nvPr/>
        </p:nvSpPr>
        <p:spPr>
          <a:xfrm>
            <a:off x="5918200" y="2641600"/>
            <a:ext cx="2324100" cy="1102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Správní orgány</a:t>
            </a:r>
            <a:endParaRPr lang="cs-CZ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9E9EA637-CA3E-451E-975D-ECF35E58363A}"/>
              </a:ext>
            </a:extLst>
          </p:cNvPr>
          <p:cNvSpPr/>
          <p:nvPr/>
        </p:nvSpPr>
        <p:spPr>
          <a:xfrm>
            <a:off x="9029700" y="2641600"/>
            <a:ext cx="2324100" cy="1102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Soudní a donucovací </a:t>
            </a:r>
            <a:r>
              <a:rPr lang="cs-CZ" dirty="0" smtClean="0"/>
              <a:t>orgány</a:t>
            </a:r>
            <a:endParaRPr lang="cs-CZ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="" xmlns:a16="http://schemas.microsoft.com/office/drawing/2014/main" id="{B4E09BFE-9C85-4381-A77D-DB77FF61CBB7}"/>
              </a:ext>
            </a:extLst>
          </p:cNvPr>
          <p:cNvCxnSpPr>
            <a:cxnSpLocks/>
          </p:cNvCxnSpPr>
          <p:nvPr/>
        </p:nvCxnSpPr>
        <p:spPr>
          <a:xfrm>
            <a:off x="8432800" y="31927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="" xmlns:a16="http://schemas.microsoft.com/office/drawing/2014/main" id="{D2858DEE-A0D0-42B2-AF38-832F7E00455C}"/>
              </a:ext>
            </a:extLst>
          </p:cNvPr>
          <p:cNvCxnSpPr/>
          <p:nvPr/>
        </p:nvCxnSpPr>
        <p:spPr>
          <a:xfrm flipH="1">
            <a:off x="9162143" y="3824891"/>
            <a:ext cx="647700" cy="546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="" xmlns:a16="http://schemas.microsoft.com/office/drawing/2014/main" id="{7601AB3C-98AD-4180-B08D-4400B28D3DA5}"/>
              </a:ext>
            </a:extLst>
          </p:cNvPr>
          <p:cNvCxnSpPr/>
          <p:nvPr/>
        </p:nvCxnSpPr>
        <p:spPr>
          <a:xfrm>
            <a:off x="7291251" y="3926491"/>
            <a:ext cx="709749" cy="44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AD9A77FF-0BCF-40EA-9948-005F3A4E92B4}"/>
              </a:ext>
            </a:extLst>
          </p:cNvPr>
          <p:cNvSpPr/>
          <p:nvPr/>
        </p:nvSpPr>
        <p:spPr>
          <a:xfrm>
            <a:off x="5676900" y="5905278"/>
            <a:ext cx="2324100" cy="585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Zahájení vyšetřování čl. 26/1</a:t>
            </a:r>
            <a:endParaRPr lang="cs-CZ" dirty="0"/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185DCBC8-0986-4701-9ABA-6FF376B89F4D}"/>
              </a:ext>
            </a:extLst>
          </p:cNvPr>
          <p:cNvSpPr/>
          <p:nvPr/>
        </p:nvSpPr>
        <p:spPr>
          <a:xfrm>
            <a:off x="9029700" y="5905278"/>
            <a:ext cx="2324100" cy="585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Evokační právo</a:t>
            </a:r>
          </a:p>
          <a:p>
            <a:pPr algn="ctr"/>
            <a:r>
              <a:rPr lang="cs-CZ" dirty="0" smtClean="0"/>
              <a:t>čl. 27/1 a 5</a:t>
            </a:r>
            <a:endParaRPr lang="cs-CZ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="" xmlns:a16="http://schemas.microsoft.com/office/drawing/2014/main" id="{E6806E6F-AF8D-456E-824A-EDD6EBD6CD4C}"/>
              </a:ext>
            </a:extLst>
          </p:cNvPr>
          <p:cNvCxnSpPr>
            <a:cxnSpLocks/>
          </p:cNvCxnSpPr>
          <p:nvPr/>
        </p:nvCxnSpPr>
        <p:spPr>
          <a:xfrm flipH="1">
            <a:off x="7447644" y="5577469"/>
            <a:ext cx="794656" cy="282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="" xmlns:a16="http://schemas.microsoft.com/office/drawing/2014/main" id="{325BA354-76D3-415A-9E77-579CCC71243D}"/>
              </a:ext>
            </a:extLst>
          </p:cNvPr>
          <p:cNvCxnSpPr/>
          <p:nvPr/>
        </p:nvCxnSpPr>
        <p:spPr>
          <a:xfrm>
            <a:off x="9245600" y="5537980"/>
            <a:ext cx="698500" cy="323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89B394B4-F27A-49BD-9989-2F193ABFE4C1}"/>
              </a:ext>
            </a:extLst>
          </p:cNvPr>
          <p:cNvSpPr/>
          <p:nvPr/>
        </p:nvSpPr>
        <p:spPr>
          <a:xfrm>
            <a:off x="1367971" y="2641600"/>
            <a:ext cx="2679700" cy="1102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Instituce EU atd.</a:t>
            </a:r>
            <a:endParaRPr lang="cs-CZ" dirty="0"/>
          </a:p>
        </p:txBody>
      </p:sp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E3612ECD-8850-400D-A0C5-2545CB7BA9EE}"/>
              </a:ext>
            </a:extLst>
          </p:cNvPr>
          <p:cNvSpPr/>
          <p:nvPr/>
        </p:nvSpPr>
        <p:spPr>
          <a:xfrm>
            <a:off x="1614260" y="1747521"/>
            <a:ext cx="2690949" cy="670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Evropská úroveň</a:t>
            </a:r>
            <a:endParaRPr lang="cs-CZ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198A2EA0-6F82-47DD-8188-62229E1CA446}"/>
              </a:ext>
            </a:extLst>
          </p:cNvPr>
          <p:cNvSpPr/>
          <p:nvPr/>
        </p:nvSpPr>
        <p:spPr>
          <a:xfrm>
            <a:off x="3753304" y="3731186"/>
            <a:ext cx="1028700" cy="4724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mtClean="0"/>
              <a:t>OLAF</a:t>
            </a:r>
            <a:endParaRPr lang="cs-CZ"/>
          </a:p>
        </p:txBody>
      </p:sp>
      <p:sp>
        <p:nvSpPr>
          <p:cNvPr id="32" name="Pfeil: nach links und rechts 31">
            <a:extLst>
              <a:ext uri="{FF2B5EF4-FFF2-40B4-BE49-F238E27FC236}">
                <a16:creationId xmlns="" xmlns:a16="http://schemas.microsoft.com/office/drawing/2014/main" id="{11558871-362A-4336-8FD9-80AD0889FF4A}"/>
              </a:ext>
            </a:extLst>
          </p:cNvPr>
          <p:cNvSpPr/>
          <p:nvPr/>
        </p:nvSpPr>
        <p:spPr>
          <a:xfrm>
            <a:off x="4623480" y="1690688"/>
            <a:ext cx="2324100" cy="81923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čl. 22, 25/2 a 3</a:t>
            </a:r>
            <a:endParaRPr lang="cs-CZ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="" xmlns:a16="http://schemas.microsoft.com/office/drawing/2014/main" id="{3B595CFB-02C7-47BB-BCA4-68F1E6E9FEF1}"/>
              </a:ext>
            </a:extLst>
          </p:cNvPr>
          <p:cNvCxnSpPr/>
          <p:nvPr/>
        </p:nvCxnSpPr>
        <p:spPr>
          <a:xfrm>
            <a:off x="2706007" y="3823946"/>
            <a:ext cx="0" cy="696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="" xmlns:a16="http://schemas.microsoft.com/office/drawing/2014/main" id="{F0E36C1D-6824-4348-8507-D53C32D0299D}"/>
              </a:ext>
            </a:extLst>
          </p:cNvPr>
          <p:cNvCxnSpPr>
            <a:cxnSpLocks/>
          </p:cNvCxnSpPr>
          <p:nvPr/>
        </p:nvCxnSpPr>
        <p:spPr>
          <a:xfrm>
            <a:off x="4047671" y="3505125"/>
            <a:ext cx="219983" cy="134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="" xmlns:a16="http://schemas.microsoft.com/office/drawing/2014/main" id="{2BFA42E4-2CC3-4AE3-BB75-A30ED107BF66}"/>
              </a:ext>
            </a:extLst>
          </p:cNvPr>
          <p:cNvCxnSpPr/>
          <p:nvPr/>
        </p:nvCxnSpPr>
        <p:spPr>
          <a:xfrm flipH="1">
            <a:off x="2964518" y="4121307"/>
            <a:ext cx="770300" cy="35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="" xmlns:a16="http://schemas.microsoft.com/office/drawing/2014/main" id="{DF99B6F3-85FA-4FB6-A314-37BF4D50810E}"/>
              </a:ext>
            </a:extLst>
          </p:cNvPr>
          <p:cNvCxnSpPr>
            <a:cxnSpLocks/>
          </p:cNvCxnSpPr>
          <p:nvPr/>
        </p:nvCxnSpPr>
        <p:spPr>
          <a:xfrm>
            <a:off x="4236903" y="3142048"/>
            <a:ext cx="2266948" cy="175418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="" xmlns:a16="http://schemas.microsoft.com/office/drawing/2014/main" id="{1E7F1DE6-2E63-41EC-8EB4-F1723B9F13E9}"/>
              </a:ext>
            </a:extLst>
          </p:cNvPr>
          <p:cNvCxnSpPr>
            <a:cxnSpLocks/>
          </p:cNvCxnSpPr>
          <p:nvPr/>
        </p:nvCxnSpPr>
        <p:spPr>
          <a:xfrm>
            <a:off x="4678962" y="5130800"/>
            <a:ext cx="1844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="" xmlns:a16="http://schemas.microsoft.com/office/drawing/2014/main" id="{B0C67822-BC55-4615-B3A0-2C634F5B9B04}"/>
              </a:ext>
            </a:extLst>
          </p:cNvPr>
          <p:cNvCxnSpPr/>
          <p:nvPr/>
        </p:nvCxnSpPr>
        <p:spPr>
          <a:xfrm flipV="1">
            <a:off x="9613900" y="3926491"/>
            <a:ext cx="622300" cy="550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="" xmlns:a16="http://schemas.microsoft.com/office/drawing/2014/main" id="{6B735DD7-FC01-48F6-9681-C3480F4AD67E}"/>
              </a:ext>
            </a:extLst>
          </p:cNvPr>
          <p:cNvSpPr txBox="1"/>
          <p:nvPr/>
        </p:nvSpPr>
        <p:spPr>
          <a:xfrm>
            <a:off x="10302875" y="3799437"/>
            <a:ext cx="1336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Bez příslušnosti EPPO</a:t>
            </a:r>
          </a:p>
          <a:p>
            <a:r>
              <a:rPr lang="cs-CZ" sz="1400" dirty="0" smtClean="0"/>
              <a:t>čl. 24/8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1646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68" y="294786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noProof="0" smtClean="0"/>
              <a:t>Ohlašovací povinnosti</a:t>
            </a:r>
            <a:endParaRPr lang="cs-CZ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68" y="1833893"/>
            <a:ext cx="9883391" cy="409575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Bez zbytečného </a:t>
            </a:r>
            <a:r>
              <a:rPr lang="cs-CZ" dirty="0" smtClean="0"/>
              <a:t>odkladu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Bez ohledu na to, zda vnitrostátní orgán již zahájil vyšetřování, či </a:t>
            </a:r>
            <a:r>
              <a:rPr lang="cs-CZ" dirty="0" smtClean="0"/>
              <a:t>nikoli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I ve výjimečných případech podle čl. 25 odst. 3 nebo v případech, kdy není možné posoudit, zda jsou splněna kritéria uvedená v čl. 25 odst. 2.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Minimální požadavky </a:t>
            </a:r>
            <a:r>
              <a:rPr lang="cs-CZ" dirty="0" smtClean="0"/>
              <a:t>(čl. 24 </a:t>
            </a:r>
            <a:r>
              <a:rPr lang="cs-CZ" dirty="0"/>
              <a:t>odst. 4)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</a:t>
            </a:r>
            <a:r>
              <a:rPr lang="cs-CZ" dirty="0" smtClean="0"/>
              <a:t>opis skutkových okolností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posouzení škody, která vznikla nebo může </a:t>
            </a:r>
            <a:r>
              <a:rPr lang="cs-CZ" dirty="0" smtClean="0"/>
              <a:t>vzniknout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možná právní </a:t>
            </a:r>
            <a:r>
              <a:rPr lang="cs-CZ" dirty="0" smtClean="0"/>
              <a:t>kvalifikace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informace o </a:t>
            </a:r>
            <a:r>
              <a:rPr lang="cs-CZ" dirty="0" smtClean="0"/>
              <a:t>možných obětech</a:t>
            </a:r>
            <a:r>
              <a:rPr lang="cs-CZ" dirty="0"/>
              <a:t>, podezřelých a dalších zúčastněných </a:t>
            </a:r>
            <a:r>
              <a:rPr lang="cs-CZ" dirty="0" smtClean="0"/>
              <a:t>osobách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noProof="0" dirty="0" smtClean="0">
              <a:solidFill>
                <a:schemeClr val="tx1"/>
              </a:solidFill>
            </a:endParaRPr>
          </a:p>
          <a:p>
            <a:pPr marL="1371600" lvl="2" indent="-514350">
              <a:defRPr/>
            </a:pPr>
            <a:endParaRPr lang="cs-CZ" b="1" noProof="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cs-CZ" noProof="0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24</a:t>
            </a:fld>
            <a:endParaRPr lang="cs-CZ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369836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noProof="0" dirty="0" smtClean="0"/>
              <a:t>Evokační právo I</a:t>
            </a:r>
            <a:endParaRPr lang="cs-CZ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1" y="1816919"/>
            <a:ext cx="9860485" cy="441791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  <a:defRPr/>
            </a:pPr>
            <a:r>
              <a:rPr lang="cs-CZ" sz="2900" b="1" dirty="0" smtClean="0"/>
              <a:t>Článek 27: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dirty="0" smtClean="0"/>
              <a:t>Po obdržení všech relevantních informací v souladu s čl. 24 odst. 2 </a:t>
            </a:r>
            <a:r>
              <a:rPr lang="cs-CZ" sz="2900" b="1" dirty="0" smtClean="0"/>
              <a:t>rozhodne</a:t>
            </a:r>
            <a:r>
              <a:rPr lang="cs-CZ" sz="2900" dirty="0" smtClean="0"/>
              <a:t> Úřad co nejdříve a nejpozději </a:t>
            </a:r>
            <a:r>
              <a:rPr lang="cs-CZ" sz="2900" b="1" dirty="0" smtClean="0"/>
              <a:t>pět dnů </a:t>
            </a:r>
            <a:r>
              <a:rPr lang="cs-CZ" sz="2900" dirty="0" smtClean="0"/>
              <a:t>po tomto obdržení, </a:t>
            </a:r>
            <a:r>
              <a:rPr lang="cs-CZ" sz="2900" b="1" dirty="0" smtClean="0"/>
              <a:t>zda uplatní své evokační právo</a:t>
            </a:r>
            <a:r>
              <a:rPr lang="cs-CZ" sz="2900" dirty="0" smtClean="0"/>
              <a:t>, a o svém rozhodnutí uvědomí vnitrostátní orgány. Evropský nejvyšší žalobce může v konkrétním případě přijmout odůvodněné rozhodnutí prodloužit uvedenou lhůtu nejdéle o </a:t>
            </a:r>
            <a:r>
              <a:rPr lang="cs-CZ" sz="2900" b="1" dirty="0" smtClean="0"/>
              <a:t>pět dnů </a:t>
            </a:r>
            <a:r>
              <a:rPr lang="cs-CZ" sz="2900" dirty="0" smtClean="0"/>
              <a:t>a v takovém případě o tom uvědomí vnitrostátní orgány.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b="1" dirty="0"/>
              <a:t>Během lhůt </a:t>
            </a:r>
            <a:r>
              <a:rPr lang="cs-CZ" sz="2900" dirty="0"/>
              <a:t>uvedených v odstavci 1 nesmějí vnitrostátní orgány přijmout žádné rozhodnutí podle vnitrostátního práva, které může mít za následek, že by Úřad nemohl uplatnit své evokační </a:t>
            </a:r>
            <a:r>
              <a:rPr lang="cs-CZ" sz="2900" dirty="0" smtClean="0"/>
              <a:t>právo.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dirty="0"/>
              <a:t>Vnitrostátní orgány přijmou v souladu s vnitrostátním právem </a:t>
            </a:r>
            <a:r>
              <a:rPr lang="cs-CZ" sz="2900" b="1" dirty="0"/>
              <a:t>jakékoli naléhavé opatření </a:t>
            </a:r>
            <a:r>
              <a:rPr lang="cs-CZ" sz="2900" dirty="0"/>
              <a:t>nezbytné k tomu, aby zajistily účinné vyšetřování a trestní </a:t>
            </a:r>
            <a:r>
              <a:rPr lang="cs-CZ" sz="2900" dirty="0" smtClean="0"/>
              <a:t>stíhání.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dirty="0"/>
              <a:t>Pokud se Úřad jinými prostředky, než jsou informace uvedené v čl. 24 odst. 2, dozví o tom, že vyšetřování v souvislosti s trestným činem, pro který by mohl být příslušný, již vykonávají příslušné orgány členského státu, uvědomí neprodleně tyto orgány. </a:t>
            </a:r>
            <a:r>
              <a:rPr lang="cs-CZ" sz="2900" b="1" dirty="0"/>
              <a:t>Poté, co byl řádně informován v souladu s čl. 24 odst. 2</a:t>
            </a:r>
            <a:r>
              <a:rPr lang="cs-CZ" sz="2900" dirty="0"/>
              <a:t>, rozhodne Úřad o tom, zda uplatní své evokační právo. Toto rozhodnutí přijme ve lhůtách stanovených v odstavci 1 tohoto článku</a:t>
            </a:r>
            <a:r>
              <a:rPr lang="cs-CZ" sz="2900" dirty="0" smtClean="0"/>
              <a:t>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dirty="0"/>
              <a:t>Je-li to vhodné, konzultuje Úřad příslušné orgány dotčeného členského státu dříve, než rozhodne, zda uplatní své evokační </a:t>
            </a:r>
            <a:r>
              <a:rPr lang="cs-CZ" sz="2900" dirty="0" smtClean="0"/>
              <a:t>právo.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2900" dirty="0"/>
              <a:t>Pokud Úřad uplatní své evokační právo, předají příslušné orgány členských států spis Úřadu a zdrží se provádění dalších vyšetřovacích úkonů týkajících se téhož trestného </a:t>
            </a:r>
            <a:r>
              <a:rPr lang="cs-CZ" sz="2900" dirty="0" smtClean="0"/>
              <a:t>činu.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noProof="0" dirty="0" smtClean="0">
              <a:solidFill>
                <a:schemeClr val="tx1"/>
              </a:solidFill>
            </a:endParaRPr>
          </a:p>
          <a:p>
            <a:pPr marL="1371600" lvl="2" indent="-514350">
              <a:defRPr/>
            </a:pPr>
            <a:endParaRPr lang="cs-CZ" b="1" noProof="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cs-CZ" noProof="0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cs-CZ" altLang="de-DE" smtClean="0">
                <a:solidFill>
                  <a:schemeClr val="bg1"/>
                </a:solidFill>
              </a:rPr>
              <a:pPr/>
              <a:t>25</a:t>
            </a:fld>
            <a:endParaRPr lang="cs-CZ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4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16" y="296863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dirty="0"/>
              <a:t>Evokační právo </a:t>
            </a:r>
            <a:r>
              <a:rPr lang="en-GB" altLang="de-DE" b="1" noProof="0" dirty="0" smtClean="0"/>
              <a:t>II</a:t>
            </a:r>
            <a:endParaRPr lang="en-GB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54" y="1736725"/>
            <a:ext cx="10080172" cy="48021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cs-CZ" sz="2000" b="1" dirty="0" smtClean="0"/>
              <a:t>Článek 27:</a:t>
            </a:r>
          </a:p>
          <a:p>
            <a:pPr marL="914400" lvl="1" indent="-457200" algn="just">
              <a:buFont typeface="+mj-lt"/>
              <a:buAutoNum type="arabicPeriod" startAt="6"/>
              <a:defRPr/>
            </a:pPr>
            <a:r>
              <a:rPr lang="cs-CZ" sz="2000" dirty="0"/>
              <a:t>Evokační právo stanovené v tomto článku může </a:t>
            </a:r>
            <a:r>
              <a:rPr lang="cs-CZ" sz="2000" b="1" dirty="0"/>
              <a:t>uplatnit evropský pověřený žalobce </a:t>
            </a:r>
            <a:r>
              <a:rPr lang="cs-CZ" sz="2000" dirty="0"/>
              <a:t>z kteréhokoli členského státu, jehož příslušné orgány zahájily vyšetřování v souvislosti s trestným činem, který spadá do působnosti článků 22 a </a:t>
            </a:r>
            <a:r>
              <a:rPr lang="cs-CZ" sz="2000" dirty="0" smtClean="0"/>
              <a:t>2. </a:t>
            </a:r>
          </a:p>
          <a:p>
            <a:pPr marL="457200" lvl="1" indent="0" algn="just">
              <a:buNone/>
              <a:defRPr/>
            </a:pPr>
            <a:r>
              <a:rPr lang="cs-CZ" sz="2000" dirty="0"/>
              <a:t>	Pokud evropský pověřený žalobce, který obdržel informace v souladu s čl. 24 odst. 2, zvažuje, že evokační právo neuplatní, </a:t>
            </a:r>
            <a:r>
              <a:rPr lang="cs-CZ" sz="2000" dirty="0" smtClean="0"/>
              <a:t>	</a:t>
            </a:r>
            <a:r>
              <a:rPr lang="cs-CZ" sz="2000" b="1" dirty="0" smtClean="0"/>
              <a:t>uvědomí </a:t>
            </a:r>
            <a:r>
              <a:rPr lang="cs-CZ" sz="2000" b="1" dirty="0"/>
              <a:t>o tom příslušnou stálou komoru prostřednictvím evropského žalobce </a:t>
            </a:r>
            <a:r>
              <a:rPr lang="cs-CZ" sz="2000" dirty="0"/>
              <a:t>ze svého členského státu s cílem umožnit </a:t>
            </a:r>
            <a:r>
              <a:rPr lang="cs-CZ" sz="2000" dirty="0" smtClean="0"/>
              <a:t>	stálé </a:t>
            </a:r>
            <a:r>
              <a:rPr lang="cs-CZ" sz="2000" dirty="0"/>
              <a:t>komoře rozhodnout v souladu s čl. 10 odst. 4</a:t>
            </a:r>
            <a:r>
              <a:rPr lang="cs-CZ" sz="2000" dirty="0" smtClean="0"/>
              <a:t>.</a:t>
            </a:r>
          </a:p>
          <a:p>
            <a:pPr marL="914400" lvl="1" indent="-457200" algn="just">
              <a:buFont typeface="+mj-lt"/>
              <a:buAutoNum type="arabicPeriod" startAt="7"/>
              <a:defRPr/>
            </a:pPr>
            <a:r>
              <a:rPr lang="cs-CZ" sz="2000" dirty="0"/>
              <a:t>Pokud se Úřad zdržel výkonu své pravomoci, </a:t>
            </a:r>
            <a:r>
              <a:rPr lang="cs-CZ" sz="2000" b="1" dirty="0"/>
              <a:t>uvědomí</a:t>
            </a:r>
            <a:r>
              <a:rPr lang="cs-CZ" sz="2000" dirty="0"/>
              <a:t> o tom bez zbytečného odkladu </a:t>
            </a:r>
            <a:r>
              <a:rPr lang="cs-CZ" sz="2000" b="1" dirty="0"/>
              <a:t>příslušné vnitrostátní orgány</a:t>
            </a:r>
            <a:r>
              <a:rPr lang="cs-CZ" sz="2000" dirty="0"/>
              <a:t>. Příslušné vnitrostátní orgány informují Úřad kdykoli v průběhu řízení o jakýchkoli nových skutečnostech, které by mohly Úřadu poskytnout důvody, aby přehodnotil své předchozí rozhodnutí nevykonat svou </a:t>
            </a:r>
            <a:r>
              <a:rPr lang="cs-CZ" sz="2000" dirty="0" smtClean="0"/>
              <a:t>pravomoc. </a:t>
            </a:r>
          </a:p>
          <a:p>
            <a:pPr marL="457200" lvl="1" indent="0" algn="just">
              <a:buNone/>
              <a:defRPr/>
            </a:pPr>
            <a:r>
              <a:rPr lang="cs-CZ" sz="2000" dirty="0"/>
              <a:t>	Úřad může uplatnit své evokační právo po obdržení těchto informací za předpokladu, že vnitrostátní vyšetřování nebylo </a:t>
            </a:r>
            <a:r>
              <a:rPr lang="cs-CZ" sz="2000" dirty="0" smtClean="0"/>
              <a:t>	dosud </a:t>
            </a:r>
            <a:r>
              <a:rPr lang="cs-CZ" sz="2000" dirty="0"/>
              <a:t>dokončeno a že soudu nebyla podána obžaloba. Toto rozhodnutí přijme ve lhůtě stanovené v odstavci </a:t>
            </a:r>
            <a:r>
              <a:rPr lang="cs-CZ" sz="2000" dirty="0" smtClean="0"/>
              <a:t>1. </a:t>
            </a:r>
          </a:p>
          <a:p>
            <a:pPr marL="914400" lvl="1" indent="-457200" algn="just">
              <a:buFont typeface="+mj-lt"/>
              <a:buAutoNum type="arabicPeriod" startAt="8"/>
              <a:defRPr/>
            </a:pPr>
            <a:r>
              <a:rPr lang="cs-CZ" sz="2000" dirty="0"/>
              <a:t>Pokud se v souvislosti s trestnými činy, které způsobily nebo by mohly způsobit škodu finančním zájmům Unie v hodnotě nižší než 100 000 EUR, kolegium domnívá, že vzhledem ke stupni závažnosti trestného činu nebo složitosti řízení v konkrétním případě není třeba, aby byl daný případ vyšetřován nebo trestně stíhán na úrovni Unie, </a:t>
            </a:r>
            <a:r>
              <a:rPr lang="cs-CZ" sz="2000" b="1" dirty="0"/>
              <a:t>vydá</a:t>
            </a:r>
            <a:r>
              <a:rPr lang="cs-CZ" sz="2000" dirty="0"/>
              <a:t> v souladu s čl. 9 odst. 2 </a:t>
            </a:r>
            <a:r>
              <a:rPr lang="cs-CZ" sz="2000" b="1" dirty="0"/>
              <a:t>obecné pokyny umožňující evropským pověřeným žalobcům </a:t>
            </a:r>
            <a:r>
              <a:rPr lang="cs-CZ" sz="2000" dirty="0"/>
              <a:t>nezávisle a bez zbytečného odkladu rozhodnout, že daný případ prostřednictvím evokace </a:t>
            </a:r>
            <a:r>
              <a:rPr lang="cs-CZ" sz="2000" dirty="0" smtClean="0"/>
              <a:t>nepřevezmou. </a:t>
            </a:r>
          </a:p>
          <a:p>
            <a:pPr marL="457200" lvl="1" indent="0" algn="just">
              <a:buNone/>
              <a:defRPr/>
            </a:pPr>
            <a:r>
              <a:rPr lang="cs-CZ" sz="2000" dirty="0"/>
              <a:t>	Pokyny za pomoci jasných kritérií dostatečně podrobně vymezí okolnosti, na které se vztahují, se zvláštním ohledem na </a:t>
            </a:r>
            <a:r>
              <a:rPr lang="cs-CZ" sz="2000" dirty="0" smtClean="0"/>
              <a:t>	povahu </a:t>
            </a:r>
            <a:r>
              <a:rPr lang="cs-CZ" sz="2000" dirty="0"/>
              <a:t>trestného činu, naléhavost situace a závazek příslušných vnitrostátních orgánů přijmout všechna nezbytná opatření </a:t>
            </a:r>
            <a:r>
              <a:rPr lang="cs-CZ" sz="2000" dirty="0" smtClean="0"/>
              <a:t>	s </a:t>
            </a:r>
            <a:r>
              <a:rPr lang="cs-CZ" sz="2000" dirty="0"/>
              <a:t>cílem plně nahradit škodu způsobenou finančním zájmům Unie</a:t>
            </a:r>
            <a:r>
              <a:rPr lang="cs-CZ" sz="2000" dirty="0" smtClean="0"/>
              <a:t>.</a:t>
            </a:r>
          </a:p>
          <a:p>
            <a:pPr marL="914400" lvl="1" indent="-457200" algn="just">
              <a:buFont typeface="+mj-lt"/>
              <a:buAutoNum type="arabicPeriod" startAt="9"/>
              <a:defRPr/>
            </a:pPr>
            <a:r>
              <a:rPr lang="cs-CZ" sz="2000" dirty="0"/>
              <a:t>S cílem zajistit soudržné uplatňování pokynů informuje evropský pověřený žalobce příslušnou stálou komoru o každém rozhodnutí přijatém v souladu s odstavcem 8 a každá stálá komora podá každoročně zprávu kolegiu o uplatňování </a:t>
            </a:r>
            <a:r>
              <a:rPr lang="cs-CZ" sz="2000" dirty="0" smtClean="0"/>
              <a:t>pokynů.</a:t>
            </a:r>
            <a:endParaRPr lang="cs-CZ" sz="2000" noProof="0" dirty="0" smtClean="0">
              <a:solidFill>
                <a:schemeClr val="tx1"/>
              </a:solidFill>
            </a:endParaRPr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fr-FR" altLang="de-DE">
                <a:solidFill>
                  <a:schemeClr val="bg1"/>
                </a:solidFill>
              </a:rPr>
              <a:pPr/>
              <a:t>26</a:t>
            </a:fld>
            <a:endParaRPr lang="fr-FR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8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="" xmlns:a16="http://schemas.microsoft.com/office/drawing/2014/main" id="{00439EA4-BC30-452B-B598-2980654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2" y="297247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de-DE" b="1" dirty="0"/>
              <a:t>Evokační právo </a:t>
            </a:r>
            <a:r>
              <a:rPr lang="en-GB" altLang="de-DE" b="1" noProof="0" dirty="0" smtClean="0"/>
              <a:t>III</a:t>
            </a:r>
            <a:endParaRPr lang="en-GB" altLang="de-DE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54A5C8B-9FD4-4E17-863F-BBA754D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1805262"/>
            <a:ext cx="10006781" cy="40957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Rozhodnutí o převzetí případu ze strany pověřeného evropského žalobce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Nejpozději do 5 dnů od obdržení informací podle čl. 24 odst. 2 (10 dnů po rozhodnutí evropského nejvyššího žalobce).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Rozhodnutí o neuplatnění evokačního práva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informuje se o něm stálá komora, která je oprávněna požadovat, aby pověřený evropský žalobce rozhodl jinak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o</a:t>
            </a:r>
            <a:r>
              <a:rPr lang="cs-CZ" smtClean="0"/>
              <a:t>becné </a:t>
            </a:r>
            <a:r>
              <a:rPr lang="cs-CZ" dirty="0"/>
              <a:t>pokyny </a:t>
            </a:r>
            <a:r>
              <a:rPr lang="cs-CZ" dirty="0" smtClean="0"/>
              <a:t>vydává kolegium, </a:t>
            </a:r>
            <a:r>
              <a:rPr lang="cs-CZ" dirty="0"/>
              <a:t>pokud je škoda nižší než 100 000 </a:t>
            </a:r>
            <a:r>
              <a:rPr lang="cs-CZ" dirty="0" smtClean="0"/>
              <a:t>EUR</a:t>
            </a:r>
            <a:endParaRPr lang="cs-CZ" dirty="0"/>
          </a:p>
        </p:txBody>
      </p:sp>
      <p:sp>
        <p:nvSpPr>
          <p:cNvPr id="25604" name="Foliennummernplatzhalter 4">
            <a:extLst>
              <a:ext uri="{FF2B5EF4-FFF2-40B4-BE49-F238E27FC236}">
                <a16:creationId xmlns="" xmlns:a16="http://schemas.microsoft.com/office/drawing/2014/main" id="{A6C64975-F975-4D37-8296-A0D747D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1FEA36-E305-44BC-ACB2-CC4FEE5061A6}" type="slidenum">
              <a:rPr lang="fr-FR" altLang="de-DE">
                <a:solidFill>
                  <a:schemeClr val="bg1"/>
                </a:solidFill>
              </a:rPr>
              <a:pPr/>
              <a:t>27</a:t>
            </a:fld>
            <a:endParaRPr lang="fr-FR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899" y="602130"/>
            <a:ext cx="6570058" cy="8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000" b="1" dirty="0">
                <a:latin typeface="Frutiger CE 55 Roman" panose="02000503040000020004" pitchFamily="2" charset="0"/>
              </a:rPr>
              <a:t>Obsah </a:t>
            </a:r>
            <a:r>
              <a:rPr lang="sk-SK" sz="4000" b="1" dirty="0" smtClean="0">
                <a:latin typeface="Frutiger CE 55 Roman" panose="02000503040000020004" pitchFamily="2" charset="0"/>
              </a:rPr>
              <a:t>modulu</a:t>
            </a:r>
            <a:endParaRPr lang="de-DE" sz="4000" dirty="0">
              <a:latin typeface="Frutiger CE 55 Roman" panose="0200050304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60A73F99-4BC4-4DAC-9715-EF5D7633BFCE}"/>
              </a:ext>
            </a:extLst>
          </p:cNvPr>
          <p:cNvSpPr/>
          <p:nvPr/>
        </p:nvSpPr>
        <p:spPr>
          <a:xfrm>
            <a:off x="768899" y="2038525"/>
            <a:ext cx="98220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Ø"/>
              <a:defRPr/>
            </a:pPr>
            <a:r>
              <a:rPr lang="cs-CZ" sz="3200" dirty="0">
                <a:solidFill>
                  <a:srgbClr val="000000"/>
                </a:solidFill>
              </a:rPr>
              <a:t>Věcná </a:t>
            </a:r>
            <a:r>
              <a:rPr lang="cs-CZ" sz="3200" dirty="0" smtClean="0">
                <a:solidFill>
                  <a:srgbClr val="000000"/>
                </a:solidFill>
              </a:rPr>
              <a:t>příslušnost EPPO</a:t>
            </a:r>
            <a:endParaRPr lang="cs-CZ" sz="3200" dirty="0">
              <a:solidFill>
                <a:srgbClr val="000000"/>
              </a:solidFill>
            </a:endParaRPr>
          </a:p>
          <a:p>
            <a:pPr marL="285750" lvl="0" indent="-285750" defTabSz="457200">
              <a:buFont typeface="Wingdings" panose="05000000000000000000" pitchFamily="2" charset="2"/>
              <a:buChar char="Ø"/>
              <a:defRPr/>
            </a:pPr>
            <a:r>
              <a:rPr lang="cs-CZ" sz="3200" dirty="0" smtClean="0">
                <a:solidFill>
                  <a:srgbClr val="000000"/>
                </a:solidFill>
              </a:rPr>
              <a:t>Místní a </a:t>
            </a:r>
            <a:r>
              <a:rPr lang="cs-CZ" sz="3200" dirty="0">
                <a:solidFill>
                  <a:srgbClr val="000000"/>
                </a:solidFill>
              </a:rPr>
              <a:t>osobní příslušnost </a:t>
            </a:r>
            <a:r>
              <a:rPr lang="cs-CZ" sz="3200" dirty="0" smtClean="0">
                <a:solidFill>
                  <a:srgbClr val="000000"/>
                </a:solidFill>
              </a:rPr>
              <a:t>EPPO</a:t>
            </a:r>
            <a:endParaRPr lang="cs-CZ" sz="3200" dirty="0">
              <a:solidFill>
                <a:srgbClr val="000000"/>
              </a:solidFill>
            </a:endParaRPr>
          </a:p>
          <a:p>
            <a:pPr marL="285750" lvl="0" indent="-285750" defTabSz="457200">
              <a:buFont typeface="Wingdings" panose="05000000000000000000" pitchFamily="2" charset="2"/>
              <a:buChar char="Ø"/>
              <a:defRPr/>
            </a:pPr>
            <a:r>
              <a:rPr lang="cs-CZ" sz="3200" dirty="0">
                <a:solidFill>
                  <a:srgbClr val="000000"/>
                </a:solidFill>
              </a:rPr>
              <a:t>Informační kanály a ohlašovací </a:t>
            </a:r>
            <a:r>
              <a:rPr lang="cs-CZ" sz="3200" dirty="0" smtClean="0">
                <a:solidFill>
                  <a:srgbClr val="000000"/>
                </a:solidFill>
              </a:rPr>
              <a:t>povinnosti</a:t>
            </a:r>
          </a:p>
          <a:p>
            <a:pPr marL="285750" lvl="0" indent="-285750" defTabSz="457200">
              <a:buFont typeface="Wingdings" panose="05000000000000000000" pitchFamily="2" charset="2"/>
              <a:buChar char="Ø"/>
              <a:defRPr/>
            </a:pPr>
            <a:r>
              <a:rPr lang="cs-CZ" sz="3200" dirty="0" smtClean="0">
                <a:solidFill>
                  <a:srgbClr val="000000"/>
                </a:solidFill>
              </a:rPr>
              <a:t>Evokační právo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6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0192" y="313716"/>
            <a:ext cx="8299386" cy="1173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b="1" dirty="0">
                <a:latin typeface="Frutiger CE 55 Roman" panose="02000503040000020004" pitchFamily="2" charset="0"/>
              </a:rPr>
              <a:t>Cíle </a:t>
            </a:r>
            <a:r>
              <a:rPr lang="cs-CZ" sz="4000" b="1" dirty="0" smtClean="0">
                <a:latin typeface="Frutiger CE 55 Roman" panose="02000503040000020004" pitchFamily="2" charset="0"/>
              </a:rPr>
              <a:t>kurzu/</a:t>
            </a:r>
            <a:r>
              <a:rPr lang="cs-CZ" sz="4000" b="1" dirty="0">
                <a:latin typeface="Frutiger CE 55 Roman" panose="02000503040000020004" pitchFamily="2" charset="0"/>
              </a:rPr>
              <a:t>interaktivní </a:t>
            </a:r>
            <a:r>
              <a:rPr lang="cs-CZ" sz="4000" b="1" dirty="0" smtClean="0">
                <a:latin typeface="Frutiger CE 55 Roman" panose="02000503040000020004" pitchFamily="2" charset="0"/>
              </a:rPr>
              <a:t>aktivita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60A73F99-4BC4-4DAC-9715-EF5D7633BFCE}"/>
              </a:ext>
            </a:extLst>
          </p:cNvPr>
          <p:cNvSpPr/>
          <p:nvPr/>
        </p:nvSpPr>
        <p:spPr>
          <a:xfrm>
            <a:off x="730192" y="1940669"/>
            <a:ext cx="98406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rgbClr val="000000"/>
                </a:solidFill>
              </a:rPr>
              <a:t>Znalost </a:t>
            </a:r>
            <a:r>
              <a:rPr lang="cs-CZ" sz="2400" dirty="0">
                <a:solidFill>
                  <a:srgbClr val="000000"/>
                </a:solidFill>
              </a:rPr>
              <a:t>právních rámců relevantních pro vyšetřování trestných činů spadajících do působnosti </a:t>
            </a:r>
            <a:r>
              <a:rPr lang="cs-CZ" sz="2400" dirty="0" smtClean="0">
                <a:solidFill>
                  <a:srgbClr val="000000"/>
                </a:solidFill>
              </a:rPr>
              <a:t>EPPO</a:t>
            </a:r>
          </a:p>
          <a:p>
            <a:pPr marL="285750" lvl="0" indent="-285750" algn="just" defTabSz="457200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0000"/>
                </a:solidFill>
              </a:rPr>
              <a:t>Znalost úkolů EPPO podle nařízení o EPPO, jeho ustanovení týkajících se výkonu věcné, územní a osobní příslušnosti </a:t>
            </a:r>
            <a:r>
              <a:rPr lang="cs-CZ" sz="2400" dirty="0" smtClean="0">
                <a:solidFill>
                  <a:srgbClr val="000000"/>
                </a:solidFill>
              </a:rPr>
              <a:t>EPPO, otázek </a:t>
            </a:r>
            <a:r>
              <a:rPr lang="cs-CZ" sz="2400" dirty="0">
                <a:solidFill>
                  <a:srgbClr val="000000"/>
                </a:solidFill>
              </a:rPr>
              <a:t>týkajících se přeshraničního vyšetřování a volby </a:t>
            </a:r>
            <a:r>
              <a:rPr lang="cs-CZ" sz="2400" dirty="0" smtClean="0">
                <a:solidFill>
                  <a:srgbClr val="000000"/>
                </a:solidFill>
              </a:rPr>
              <a:t>soudní příslušnosti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0000"/>
                </a:solidFill>
              </a:rPr>
              <a:t>Součinnost s vnitrostátními orgány a výkon práva na odvolání a neshody mezi EPPO a vnitrostátními </a:t>
            </a:r>
            <a:r>
              <a:rPr lang="cs-CZ" sz="2400" dirty="0" smtClean="0">
                <a:solidFill>
                  <a:srgbClr val="000000"/>
                </a:solidFill>
              </a:rPr>
              <a:t>orgány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0000"/>
                </a:solidFill>
              </a:rPr>
              <a:t>Praktická případová studie k prohloubení znalostí zpracovaných v </a:t>
            </a:r>
            <a:r>
              <a:rPr lang="cs-CZ" sz="2400" dirty="0" smtClean="0">
                <a:solidFill>
                  <a:srgbClr val="000000"/>
                </a:solidFill>
              </a:rPr>
              <a:t>PPP</a:t>
            </a:r>
            <a:r>
              <a:rPr lang="cs-CZ" sz="2400" dirty="0">
                <a:solidFill>
                  <a:srgbClr val="000000"/>
                </a:solidFill>
              </a:rPr>
              <a:t> 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9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69A0BB-8972-4A33-91FA-8DC9094C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3" y="320675"/>
            <a:ext cx="10515600" cy="1325563"/>
          </a:xfrm>
        </p:spPr>
        <p:txBody>
          <a:bodyPr/>
          <a:lstStyle/>
          <a:p>
            <a:r>
              <a:rPr lang="cs-CZ" b="1" smtClean="0"/>
              <a:t>Shrnutí</a:t>
            </a:r>
            <a:endParaRPr lang="cs-CZ" b="1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E6E7C3F-ECD0-4C99-8F78-43225024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13" y="1825625"/>
            <a:ext cx="9893440" cy="4351338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Věcná </a:t>
            </a:r>
            <a:r>
              <a:rPr lang="cs-CZ" dirty="0" smtClean="0">
                <a:solidFill>
                  <a:srgbClr val="000000"/>
                </a:solidFill>
              </a:rPr>
              <a:t>příslušnost EPPO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Místní a </a:t>
            </a:r>
            <a:r>
              <a:rPr lang="cs-CZ" dirty="0">
                <a:solidFill>
                  <a:srgbClr val="000000"/>
                </a:solidFill>
              </a:rPr>
              <a:t>osobní příslušnost </a:t>
            </a:r>
            <a:r>
              <a:rPr lang="cs-CZ" dirty="0" smtClean="0">
                <a:solidFill>
                  <a:srgbClr val="000000"/>
                </a:solidFill>
              </a:rPr>
              <a:t>EPPO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Informační kanály a ohlašovací </a:t>
            </a:r>
            <a:r>
              <a:rPr lang="cs-CZ" dirty="0" smtClean="0">
                <a:solidFill>
                  <a:srgbClr val="000000"/>
                </a:solidFill>
              </a:rPr>
              <a:t>povinnosti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Evokační právo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A27910D5-6FDF-4CB0-840A-6EB3BAE8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5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14F058F-40D8-4A47-8EFB-2E334C04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0" y="320675"/>
            <a:ext cx="10515600" cy="1325563"/>
          </a:xfrm>
        </p:spPr>
        <p:txBody>
          <a:bodyPr/>
          <a:lstStyle/>
          <a:p>
            <a:r>
              <a:rPr lang="cs-CZ" b="1" dirty="0" smtClean="0"/>
              <a:t>Věcná příslušnost I</a:t>
            </a:r>
            <a:endParaRPr lang="cs-CZ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D2A8102-42BA-425A-834B-32377822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20" y="1825625"/>
            <a:ext cx="9913536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Článek 22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Úřad je příslušný ve vztahu k </a:t>
            </a:r>
            <a:r>
              <a:rPr lang="cs-CZ" b="1" dirty="0"/>
              <a:t>trestným činům poškozujícím nebo ohrožujícím finanční zájmy Unie</a:t>
            </a:r>
            <a:r>
              <a:rPr lang="cs-CZ" dirty="0"/>
              <a:t>, které jsou stanoveny ve </a:t>
            </a:r>
            <a:r>
              <a:rPr lang="cs-CZ" b="1" dirty="0"/>
              <a:t>směrnici (EU) 2017/1371</a:t>
            </a:r>
            <a:r>
              <a:rPr lang="cs-CZ" dirty="0"/>
              <a:t>, jak byla provedena ve vnitrostátním právu, bez ohledu na to, zda by stejné trestné jednání mohlo být podle vnitrostátního práva klasifikováno jako jiný druh trestného činu. Pokud jde o trestné činy uvedené v čl. 3 odst. 2 písm. d) směrnice (EU) 2017/1371, jak byla provedena ve vnitrostátním právu, je Úřad příslušný pouze tehdy, pokud jsou úmyslné činy nebo opomenutí vymezené v uvedeném ustanovení spojeny s územím dvou nebo více členských států a zahrnují celkovou škodu ve výši nejméně </a:t>
            </a:r>
            <a:r>
              <a:rPr lang="cs-CZ" b="1" dirty="0"/>
              <a:t>10 milionů EUR</a:t>
            </a:r>
            <a:r>
              <a:rPr lang="cs-CZ" dirty="0" smtClean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Úřad je rovněž příslušný pro trestné činy související s </a:t>
            </a:r>
            <a:r>
              <a:rPr lang="cs-CZ" b="1" dirty="0"/>
              <a:t>účastí na zločinném spolčení </a:t>
            </a:r>
            <a:r>
              <a:rPr lang="cs-CZ" dirty="0"/>
              <a:t>definovanou v rámcovém rozhodnutí 2008/841/SVV, jak je provedeno ve vnitrostátním právu, pokud se trestná činnost takového zločinného spolčení zaměřuje na páchání jakýchkoli trestných činů uvedených </a:t>
            </a:r>
            <a:r>
              <a:rPr lang="cs-CZ" b="1" dirty="0"/>
              <a:t>v odstavci 1</a:t>
            </a:r>
            <a:r>
              <a:rPr lang="cs-CZ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Úřad je rovněž příslušný pro jakýkoli jiný trestný čin, který je </a:t>
            </a:r>
            <a:r>
              <a:rPr lang="cs-CZ" b="1" dirty="0"/>
              <a:t>neoddělitelně spjatý </a:t>
            </a:r>
            <a:r>
              <a:rPr lang="cs-CZ" dirty="0"/>
              <a:t>s trestným jednáním spadajícím do působnosti </a:t>
            </a:r>
            <a:r>
              <a:rPr lang="cs-CZ" b="1" dirty="0"/>
              <a:t>odstavce 1</a:t>
            </a:r>
            <a:r>
              <a:rPr lang="cs-CZ" dirty="0"/>
              <a:t> tohoto článku. Příslušnost k těmto trestným činům lze vykonávat pouze v souladu s čl. 25 odst. </a:t>
            </a:r>
            <a:r>
              <a:rPr lang="cs-CZ" dirty="0" smtClean="0"/>
              <a:t>3.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V každém případě platí, že Úřad </a:t>
            </a:r>
            <a:r>
              <a:rPr lang="cs-CZ" b="1" dirty="0"/>
              <a:t>není příslušný </a:t>
            </a:r>
            <a:r>
              <a:rPr lang="cs-CZ" dirty="0"/>
              <a:t>pro trestné činy týkající se </a:t>
            </a:r>
            <a:r>
              <a:rPr lang="cs-CZ" b="1" dirty="0"/>
              <a:t>vnitrostátních přímých d</a:t>
            </a:r>
            <a:r>
              <a:rPr lang="cs-CZ" dirty="0"/>
              <a:t>aní včetně trestných činů s nimi neoddělitelně spjatých. Struktura a fungování orgánů daňové správy členských států nejsou tímto nařízením </a:t>
            </a:r>
            <a:r>
              <a:rPr lang="cs-CZ" dirty="0" smtClean="0"/>
              <a:t>dotčeny. </a:t>
            </a:r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6D6DE05-9A8A-4BB4-936A-5273D6C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6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192208D-9EFB-454C-AC86-C79E41C4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Věcná příslušnost </a:t>
            </a:r>
            <a:r>
              <a:rPr lang="cs-CZ" b="1" noProof="0" dirty="0" smtClean="0"/>
              <a:t>II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A8BBFBB-1348-45F3-B441-8F44B4AB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noProof="0" smtClean="0"/>
              <a:t>Článek22</a:t>
            </a:r>
            <a:endParaRPr lang="cs-CZ" sz="2400" noProof="0" dirty="0"/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AB37F947-D7E7-4D6A-B00A-3564265F51D4}"/>
              </a:ext>
            </a:extLst>
          </p:cNvPr>
          <p:cNvSpPr/>
          <p:nvPr/>
        </p:nvSpPr>
        <p:spPr>
          <a:xfrm>
            <a:off x="1489684" y="2619119"/>
            <a:ext cx="2402342" cy="1443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Trestné činy poškozující finanční zájmy Unie (PIF)</a:t>
            </a:r>
            <a:endParaRPr lang="cs-CZ" sz="2400" b="1" dirty="0"/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699BBCE9-9AE1-46CB-806C-D9AEEC5B6046}"/>
              </a:ext>
            </a:extLst>
          </p:cNvPr>
          <p:cNvSpPr/>
          <p:nvPr/>
        </p:nvSpPr>
        <p:spPr>
          <a:xfrm>
            <a:off x="4779587" y="2626966"/>
            <a:ext cx="2402342" cy="1443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Zločinné spolčení</a:t>
            </a:r>
          </a:p>
          <a:p>
            <a:pPr algn="ctr"/>
            <a:r>
              <a:rPr lang="cs-CZ" sz="1600" dirty="0" smtClean="0"/>
              <a:t>Pokud se týká trestných činů poškozujících finanční zájmy Unie</a:t>
            </a:r>
            <a:endParaRPr lang="cs-CZ" sz="1600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15693E8-8895-4E85-BB80-FCE9C1223316}"/>
              </a:ext>
            </a:extLst>
          </p:cNvPr>
          <p:cNvSpPr/>
          <p:nvPr/>
        </p:nvSpPr>
        <p:spPr>
          <a:xfrm>
            <a:off x="8063897" y="2628396"/>
            <a:ext cx="2402342" cy="1443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Neoddělitelně spjaté trestné činy </a:t>
            </a:r>
            <a:endParaRPr lang="cs-CZ" sz="2400" b="1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="" xmlns:a16="http://schemas.microsoft.com/office/drawing/2014/main" id="{4D505CF7-B237-4FC9-B3ED-F9D915FC6CD6}"/>
              </a:ext>
            </a:extLst>
          </p:cNvPr>
          <p:cNvCxnSpPr>
            <a:cxnSpLocks/>
          </p:cNvCxnSpPr>
          <p:nvPr/>
        </p:nvCxnSpPr>
        <p:spPr>
          <a:xfrm>
            <a:off x="6795740" y="2234950"/>
            <a:ext cx="1734176" cy="31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="" xmlns:a16="http://schemas.microsoft.com/office/drawing/2014/main" id="{38F5086E-32B4-4172-90EF-19B80C80538C}"/>
              </a:ext>
            </a:extLst>
          </p:cNvPr>
          <p:cNvCxnSpPr>
            <a:cxnSpLocks/>
          </p:cNvCxnSpPr>
          <p:nvPr/>
        </p:nvCxnSpPr>
        <p:spPr>
          <a:xfrm flipH="1">
            <a:off x="3504011" y="2213269"/>
            <a:ext cx="1881721" cy="27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="" xmlns:a16="http://schemas.microsoft.com/office/drawing/2014/main" id="{E37F03C2-A4AA-4AEC-AA41-3699EBF1CF4F}"/>
              </a:ext>
            </a:extLst>
          </p:cNvPr>
          <p:cNvCxnSpPr>
            <a:cxnSpLocks/>
          </p:cNvCxnSpPr>
          <p:nvPr/>
        </p:nvCxnSpPr>
        <p:spPr>
          <a:xfrm>
            <a:off x="5961776" y="2234950"/>
            <a:ext cx="0" cy="326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77B73D8F-9FF3-4801-BE23-8593C582B35F}"/>
              </a:ext>
            </a:extLst>
          </p:cNvPr>
          <p:cNvSpPr txBox="1"/>
          <p:nvPr/>
        </p:nvSpPr>
        <p:spPr>
          <a:xfrm>
            <a:off x="6052264" y="2176704"/>
            <a:ext cx="6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§ 2</a:t>
            </a:r>
            <a:endParaRPr lang="cs-CZ" dirty="0"/>
          </a:p>
        </p:txBody>
      </p:sp>
      <p:sp>
        <p:nvSpPr>
          <p:cNvPr id="24" name="Textfeld 23">
            <a:extLst>
              <a:ext uri="{FF2B5EF4-FFF2-40B4-BE49-F238E27FC236}">
                <a16:creationId xmlns="" xmlns:a16="http://schemas.microsoft.com/office/drawing/2014/main" id="{6E691D19-D62D-47A0-AB35-B3E2BAED508F}"/>
              </a:ext>
            </a:extLst>
          </p:cNvPr>
          <p:cNvSpPr txBox="1"/>
          <p:nvPr/>
        </p:nvSpPr>
        <p:spPr>
          <a:xfrm>
            <a:off x="7566152" y="2049540"/>
            <a:ext cx="99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§ 3</a:t>
            </a:r>
            <a:endParaRPr lang="cs-CZ" dirty="0"/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D6CB96EC-FA48-4BDB-862A-2FA38E1DDD78}"/>
              </a:ext>
            </a:extLst>
          </p:cNvPr>
          <p:cNvSpPr txBox="1"/>
          <p:nvPr/>
        </p:nvSpPr>
        <p:spPr>
          <a:xfrm>
            <a:off x="3956686" y="2049540"/>
            <a:ext cx="58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§ 1</a:t>
            </a:r>
            <a:endParaRPr lang="cs-CZ" dirty="0"/>
          </a:p>
        </p:txBody>
      </p:sp>
      <p:sp>
        <p:nvSpPr>
          <p:cNvPr id="27" name="Rechteck 26">
            <a:extLst>
              <a:ext uri="{FF2B5EF4-FFF2-40B4-BE49-F238E27FC236}">
                <a16:creationId xmlns="" xmlns:a16="http://schemas.microsoft.com/office/drawing/2014/main" id="{00278F17-294B-49E8-B062-1369D0ACCE94}"/>
              </a:ext>
            </a:extLst>
          </p:cNvPr>
          <p:cNvSpPr/>
          <p:nvPr/>
        </p:nvSpPr>
        <p:spPr>
          <a:xfrm>
            <a:off x="1491761" y="4594100"/>
            <a:ext cx="8982149" cy="1992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/>
              <a:t>Směrnice (EU) 2017/1371 (trestné činy poškozující finanční zájmy Unie)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b="1" dirty="0" smtClean="0"/>
              <a:t>Minimální pravidla </a:t>
            </a:r>
            <a:r>
              <a:rPr lang="cs-CZ" dirty="0" smtClean="0"/>
              <a:t>týkající se definice trestných činů a sankcí v oblasti boje proti podvodům a jiným protiprávním činnostem poškozujícím finanční zájmy Unie (rozpočet Unie)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Definice týkající se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b="1" dirty="0" smtClean="0"/>
              <a:t>podvodů poškozujících finanční zájmy Unie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b="1" dirty="0" smtClean="0"/>
              <a:t>jiných trestných činů poškozujících finanční zájmy Unie</a:t>
            </a:r>
            <a:endParaRPr lang="cs-CZ" b="1" dirty="0"/>
          </a:p>
        </p:txBody>
      </p:sp>
      <p:sp>
        <p:nvSpPr>
          <p:cNvPr id="41" name="Pfeil: nach unten 40">
            <a:extLst>
              <a:ext uri="{FF2B5EF4-FFF2-40B4-BE49-F238E27FC236}">
                <a16:creationId xmlns="" xmlns:a16="http://schemas.microsoft.com/office/drawing/2014/main" id="{8C12D6DC-DCF8-416F-BE25-A5162D4FE331}"/>
              </a:ext>
            </a:extLst>
          </p:cNvPr>
          <p:cNvSpPr/>
          <p:nvPr/>
        </p:nvSpPr>
        <p:spPr>
          <a:xfrm>
            <a:off x="2549544" y="4171062"/>
            <a:ext cx="282622" cy="31488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DA5A035-F758-4B60-B294-4884568A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84" y="496479"/>
            <a:ext cx="10515600" cy="1325563"/>
          </a:xfrm>
        </p:spPr>
        <p:txBody>
          <a:bodyPr/>
          <a:lstStyle/>
          <a:p>
            <a:r>
              <a:rPr lang="cs-CZ" b="1" dirty="0" smtClean="0"/>
              <a:t>Věcná příslušnost </a:t>
            </a:r>
            <a:r>
              <a:rPr lang="cs-CZ" b="1" noProof="0" dirty="0" smtClean="0"/>
              <a:t>III – trestné činy PIF</a:t>
            </a:r>
            <a:endParaRPr lang="cs-CZ" b="1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84" y="1913527"/>
            <a:ext cx="10111646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cs-CZ" b="1" dirty="0"/>
              <a:t>Podvody poškozující finanční zájmy </a:t>
            </a:r>
            <a:r>
              <a:rPr lang="cs-CZ" b="1" dirty="0" smtClean="0"/>
              <a:t>Unie </a:t>
            </a:r>
            <a:r>
              <a:rPr lang="cs-CZ" b="1" noProof="0" dirty="0" smtClean="0"/>
              <a:t>(článek 3 PIF)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noProof="0" dirty="0" smtClean="0"/>
              <a:t>Přesně definovaná opatření týkající se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ve vztahu k výdajům nesouvisejícím se zadáváním veřejných </a:t>
            </a:r>
            <a:r>
              <a:rPr lang="cs-CZ" dirty="0" smtClean="0"/>
              <a:t>zakázek</a:t>
            </a:r>
            <a:r>
              <a:rPr lang="cs-CZ" noProof="0" dirty="0" smtClean="0"/>
              <a:t>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 ve vztahu k výdajům souvisejícím se zadáváním veřejných </a:t>
            </a:r>
            <a:r>
              <a:rPr lang="cs-CZ" dirty="0" smtClean="0"/>
              <a:t>zakázek</a:t>
            </a:r>
            <a:endParaRPr lang="cs-CZ" noProof="0" dirty="0" smtClean="0"/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 ve vztahu k příjmům jiným než plynoucím z vlastních zdrojů založených na </a:t>
            </a:r>
            <a:r>
              <a:rPr lang="cs-CZ" dirty="0" smtClean="0"/>
              <a:t>DPH</a:t>
            </a:r>
            <a:r>
              <a:rPr lang="cs-CZ" noProof="0" dirty="0" smtClean="0"/>
              <a:t> 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 ve vztahu k příjmům plynoucím z vlastních zdrojů založených na </a:t>
            </a:r>
            <a:r>
              <a:rPr lang="cs-CZ" dirty="0" smtClean="0"/>
              <a:t>DPH</a:t>
            </a:r>
            <a:endParaRPr lang="cs-CZ" noProof="0" dirty="0" smtClean="0"/>
          </a:p>
          <a:p>
            <a:pPr lvl="3" algn="just">
              <a:buFont typeface="Symbol" panose="05050102010706020507" pitchFamily="18" charset="2"/>
              <a:buChar char="-"/>
              <a:defRPr/>
            </a:pPr>
            <a:r>
              <a:rPr lang="cs-CZ" dirty="0" smtClean="0"/>
              <a:t>pokud </a:t>
            </a:r>
            <a:r>
              <a:rPr lang="cs-CZ" dirty="0"/>
              <a:t>jsou </a:t>
            </a:r>
            <a:r>
              <a:rPr lang="cs-CZ" dirty="0" smtClean="0"/>
              <a:t>trestné činy </a:t>
            </a:r>
            <a:r>
              <a:rPr lang="cs-CZ" dirty="0"/>
              <a:t>spojeny s územím nejméně 2 členských </a:t>
            </a:r>
            <a:r>
              <a:rPr lang="cs-CZ" dirty="0" smtClean="0"/>
              <a:t>států / </a:t>
            </a:r>
            <a:r>
              <a:rPr lang="cs-CZ" dirty="0"/>
              <a:t>celková škoda </a:t>
            </a:r>
            <a:r>
              <a:rPr lang="cs-CZ" dirty="0" smtClean="0"/>
              <a:t>činí nejméně </a:t>
            </a:r>
            <a:r>
              <a:rPr lang="cs-CZ" dirty="0"/>
              <a:t>10 000 000 </a:t>
            </a:r>
            <a:r>
              <a:rPr lang="cs-CZ" dirty="0" smtClean="0"/>
              <a:t>EUR</a:t>
            </a:r>
            <a:endParaRPr lang="cs-CZ" dirty="0"/>
          </a:p>
          <a:p>
            <a:pPr lvl="3" algn="just">
              <a:buFont typeface="Symbol" panose="05050102010706020507" pitchFamily="18" charset="2"/>
              <a:buChar char="-"/>
              <a:defRPr/>
            </a:pPr>
            <a:r>
              <a:rPr lang="cs-CZ" dirty="0" smtClean="0"/>
              <a:t>příslušnost není založena, </a:t>
            </a:r>
            <a:r>
              <a:rPr lang="cs-CZ" dirty="0"/>
              <a:t>pokud je škoda nižší než 10 000 000 EUR (článek 22 </a:t>
            </a:r>
            <a:r>
              <a:rPr lang="cs-CZ" dirty="0" smtClean="0"/>
              <a:t>odst. 4</a:t>
            </a:r>
            <a:r>
              <a:rPr lang="cs-CZ" dirty="0"/>
              <a:t>).</a:t>
            </a:r>
          </a:p>
          <a:p>
            <a:pPr marL="0" indent="0" algn="just">
              <a:buNone/>
              <a:defRPr/>
            </a:pPr>
            <a:r>
              <a:rPr lang="cs-CZ" b="1" dirty="0"/>
              <a:t>Jiné trestné činy poškozující finanční zájmy </a:t>
            </a:r>
            <a:r>
              <a:rPr lang="cs-CZ" b="1" dirty="0" smtClean="0"/>
              <a:t>Unie </a:t>
            </a:r>
            <a:r>
              <a:rPr lang="cs-CZ" b="1" dirty="0"/>
              <a:t>(článek 4 </a:t>
            </a:r>
            <a:r>
              <a:rPr lang="cs-CZ" b="1" noProof="0" dirty="0" smtClean="0"/>
              <a:t>PIF)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Praní špinavých </a:t>
            </a:r>
            <a:r>
              <a:rPr lang="cs-CZ" dirty="0" smtClean="0"/>
              <a:t>peněz</a:t>
            </a:r>
            <a:endParaRPr lang="cs-CZ" noProof="0" dirty="0" smtClean="0"/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jak je popsáno v článku 1 § 3 směrnice (EU) 2015/</a:t>
            </a:r>
            <a:r>
              <a:rPr lang="cs-CZ" dirty="0" smtClean="0"/>
              <a:t>849</a:t>
            </a:r>
            <a:endParaRPr lang="cs-CZ" noProof="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noProof="0" dirty="0" smtClean="0"/>
              <a:t>Pasivní a aktivní korupce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noProof="0" smtClean="0"/>
              <a:t>Zpronevěra</a:t>
            </a:r>
            <a:endParaRPr lang="cs-CZ" noProof="0" dirty="0" smtClean="0"/>
          </a:p>
          <a:p>
            <a:pPr marL="457200" lvl="1" indent="0">
              <a:buNone/>
              <a:defRPr/>
            </a:pPr>
            <a:r>
              <a:rPr lang="cs-CZ" noProof="0" dirty="0" smtClean="0"/>
              <a:t> </a:t>
            </a:r>
          </a:p>
          <a:p>
            <a:pPr>
              <a:defRPr/>
            </a:pPr>
            <a:endParaRPr lang="cs-CZ" noProof="0" dirty="0" smtClean="0"/>
          </a:p>
          <a:p>
            <a:pPr>
              <a:defRPr/>
            </a:pPr>
            <a:endParaRPr lang="cs-CZ" noProof="0" dirty="0" smtClean="0"/>
          </a:p>
          <a:p>
            <a:endParaRPr lang="cs-CZ" noProof="0" dirty="0" smtClean="0"/>
          </a:p>
          <a:p>
            <a:endParaRPr lang="cs-CZ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69EEA8B8-3FD0-453C-A53A-BD44ED4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cs-CZ" smtClean="0">
                <a:solidFill>
                  <a:schemeClr val="bg1"/>
                </a:solidFill>
              </a:rPr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65FE47-DA34-4B7D-8CE9-494E16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2" y="324666"/>
            <a:ext cx="9870486" cy="1325563"/>
          </a:xfrm>
        </p:spPr>
        <p:txBody>
          <a:bodyPr/>
          <a:lstStyle/>
          <a:p>
            <a:r>
              <a:rPr lang="cs-CZ" b="1" dirty="0"/>
              <a:t>Věcná příslušnost </a:t>
            </a:r>
            <a:r>
              <a:rPr lang="en-GB" b="1" noProof="0" dirty="0" smtClean="0"/>
              <a:t>IV </a:t>
            </a:r>
            <a:r>
              <a:rPr lang="en-GB" b="1" noProof="0" dirty="0"/>
              <a:t>– PIF Offences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8874DA9-0ABE-41AC-9B72-90312371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2" y="1827620"/>
            <a:ext cx="987048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cs-CZ" b="1" dirty="0" smtClean="0"/>
              <a:t>„Dvojí kontrola“ věcné příslušnosti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/>
              <a:t>Směrnice PIF je přímo použitelným </a:t>
            </a:r>
            <a:r>
              <a:rPr lang="cs-CZ" b="1" dirty="0"/>
              <a:t>procesním právem </a:t>
            </a:r>
            <a:r>
              <a:rPr lang="cs-CZ" dirty="0"/>
              <a:t>z hlediska věcné příslušnosti </a:t>
            </a:r>
            <a:r>
              <a:rPr lang="cs-CZ" dirty="0" smtClean="0"/>
              <a:t>EPPO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Směrnice </a:t>
            </a:r>
            <a:r>
              <a:rPr lang="cs-CZ" dirty="0"/>
              <a:t>PIF musí být implementována do </a:t>
            </a:r>
            <a:r>
              <a:rPr lang="cs-CZ" b="1" dirty="0"/>
              <a:t>trestního práva hmotného </a:t>
            </a:r>
            <a:r>
              <a:rPr lang="cs-CZ" dirty="0"/>
              <a:t>příslušných členských </a:t>
            </a:r>
            <a:r>
              <a:rPr lang="cs-CZ" dirty="0" smtClean="0"/>
              <a:t>států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Zkontrolujte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cs-CZ" dirty="0" smtClean="0"/>
              <a:t> Zkontrolujte</a:t>
            </a:r>
            <a:r>
              <a:rPr lang="cs-CZ" dirty="0"/>
              <a:t>: Spadá </a:t>
            </a:r>
            <a:r>
              <a:rPr lang="cs-CZ" dirty="0" smtClean="0"/>
              <a:t>příslušné jednání </a:t>
            </a:r>
            <a:r>
              <a:rPr lang="cs-CZ" dirty="0"/>
              <a:t>do působnosti směrnice </a:t>
            </a:r>
            <a:r>
              <a:rPr lang="cs-CZ" dirty="0" smtClean="0"/>
              <a:t>PIF?</a:t>
            </a:r>
          </a:p>
          <a:p>
            <a:pPr lvl="3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Pokud ne, EPPO nemůže (samozřejmě) uplatnit svou příslušnost</a:t>
            </a:r>
          </a:p>
          <a:p>
            <a:pPr lvl="3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Nespadá, pokud členská stát rozšířil působnost směrnice („pozlacení“)</a:t>
            </a:r>
          </a:p>
          <a:p>
            <a:pPr lvl="4" algn="just">
              <a:buFont typeface="Symbol" panose="05050102010706020507" pitchFamily="18" charset="2"/>
              <a:buChar char="-"/>
              <a:defRPr/>
            </a:pPr>
            <a:r>
              <a:rPr lang="cs-CZ" dirty="0"/>
              <a:t>např. nesprávné použití majetku týkající se výdajů </a:t>
            </a:r>
            <a:r>
              <a:rPr lang="cs-CZ" dirty="0" smtClean="0"/>
              <a:t>ve vztahu k veřejným zakázkám, </a:t>
            </a:r>
            <a:r>
              <a:rPr lang="cs-CZ" dirty="0"/>
              <a:t>aniž by došlo k poškození finančních zájmů (viz článek 3/2/b/</a:t>
            </a:r>
            <a:r>
              <a:rPr lang="cs-CZ" dirty="0" err="1"/>
              <a:t>iii</a:t>
            </a:r>
            <a:r>
              <a:rPr lang="cs-CZ" dirty="0"/>
              <a:t> PIF</a:t>
            </a:r>
            <a:r>
              <a:rPr lang="cs-CZ" dirty="0" smtClean="0"/>
              <a:t>) </a:t>
            </a:r>
          </a:p>
          <a:p>
            <a:pPr marL="1371600" lvl="2" indent="-457200" algn="just">
              <a:buFont typeface="+mj-lt"/>
              <a:buAutoNum type="arabicPeriod"/>
              <a:defRPr/>
            </a:pPr>
            <a:r>
              <a:rPr lang="cs-CZ" dirty="0"/>
              <a:t>Zkontrolujte: trestní právo hmotné příslušného </a:t>
            </a:r>
            <a:r>
              <a:rPr lang="cs-CZ" dirty="0" smtClean="0"/>
              <a:t>členského státu </a:t>
            </a:r>
          </a:p>
          <a:p>
            <a:pPr lvl="3" algn="just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Kontrola vnitrostátních předpisů</a:t>
            </a:r>
          </a:p>
          <a:p>
            <a:pPr lvl="3" algn="just">
              <a:buFont typeface="Wingdings" panose="05000000000000000000" pitchFamily="2" charset="2"/>
              <a:buChar char="ü"/>
              <a:defRPr/>
            </a:pPr>
            <a:r>
              <a:rPr lang="cs-CZ" dirty="0"/>
              <a:t>Pokud příslušný </a:t>
            </a:r>
            <a:r>
              <a:rPr lang="cs-CZ" dirty="0" smtClean="0"/>
              <a:t>členský stát nezměnil </a:t>
            </a:r>
            <a:r>
              <a:rPr lang="cs-CZ" dirty="0"/>
              <a:t>své vnitrostátní právo v příslušné otázce, nemůže EPPO </a:t>
            </a:r>
            <a:r>
              <a:rPr lang="cs-CZ" dirty="0" smtClean="0"/>
              <a:t>uplatnit svou příslušnost</a:t>
            </a:r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9E970D4-07A5-48F4-B7E6-B7F185CD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E9DA-0CC2-4A9E-A617-0548961698AD}" type="slidenum">
              <a:rPr lang="de-AT" smtClean="0">
                <a:solidFill>
                  <a:schemeClr val="bg1"/>
                </a:solidFill>
              </a:rPr>
              <a:t>9</a:t>
            </a:fld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3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3071</Words>
  <Application>Microsoft Macintosh PowerPoint</Application>
  <PresentationFormat>Custom</PresentationFormat>
  <Paragraphs>272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</vt:lpstr>
      <vt:lpstr>Pravomoci EPPO  </vt:lpstr>
      <vt:lpstr>PowerPoint Presentation</vt:lpstr>
      <vt:lpstr>PowerPoint Presentation</vt:lpstr>
      <vt:lpstr>PowerPoint Presentation</vt:lpstr>
      <vt:lpstr>Shrnutí</vt:lpstr>
      <vt:lpstr>Věcná příslušnost I</vt:lpstr>
      <vt:lpstr>Věcná příslušnost II</vt:lpstr>
      <vt:lpstr>Věcná příslušnost III – trestné činy PIF</vt:lpstr>
      <vt:lpstr>Věcná příslušnost IV – PIF Offences</vt:lpstr>
      <vt:lpstr>Věcná příslušnost V – zločinné spolčení</vt:lpstr>
      <vt:lpstr>Věcná příslušnost VI – neoddělitelně spjaté trestné činy</vt:lpstr>
      <vt:lpstr>Věcná příslušnost VII – neoddělitelně spjaté trestné činy</vt:lpstr>
      <vt:lpstr>Věcná příslušnost VIII – výjimky</vt:lpstr>
      <vt:lpstr>Věcná příslušnost IX – výjimky</vt:lpstr>
      <vt:lpstr>Výkon věcné příslušnosti EPPO</vt:lpstr>
      <vt:lpstr>Věcná příslušnost X – Neshody</vt:lpstr>
      <vt:lpstr>Věcná příslušnost XI – Neshody</vt:lpstr>
      <vt:lpstr>Místní a osobní příslušnost I</vt:lpstr>
      <vt:lpstr>Místní a osobní příslušnost II</vt:lpstr>
      <vt:lpstr>Místní a osobní příslušnost III</vt:lpstr>
      <vt:lpstr>Informační kanály / ohlašovací povinnost</vt:lpstr>
      <vt:lpstr>Informační kanály / ohlašovací povinnost</vt:lpstr>
      <vt:lpstr>Informační kanály (článek 24)</vt:lpstr>
      <vt:lpstr>Ohlašovací povinnosti</vt:lpstr>
      <vt:lpstr>Evokační právo I</vt:lpstr>
      <vt:lpstr>Evokační právo II</vt:lpstr>
      <vt:lpstr>Evokační právo 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Competence (Article 22)</dc:title>
  <dc:creator>Babek Oshidari</dc:creator>
  <cp:lastModifiedBy>Zdenek Havlicek</cp:lastModifiedBy>
  <cp:revision>146</cp:revision>
  <dcterms:created xsi:type="dcterms:W3CDTF">2020-07-20T02:50:07Z</dcterms:created>
  <dcterms:modified xsi:type="dcterms:W3CDTF">2021-09-28T06:23:26Z</dcterms:modified>
</cp:coreProperties>
</file>